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38"/>
  </p:notesMasterIdLst>
  <p:sldIdLst>
    <p:sldId id="256" r:id="rId4"/>
    <p:sldId id="662" r:id="rId5"/>
    <p:sldId id="257" r:id="rId6"/>
    <p:sldId id="678" r:id="rId7"/>
    <p:sldId id="559" r:id="rId8"/>
    <p:sldId id="260" r:id="rId9"/>
    <p:sldId id="261" r:id="rId10"/>
    <p:sldId id="262" r:id="rId11"/>
    <p:sldId id="263" r:id="rId12"/>
    <p:sldId id="264" r:id="rId13"/>
    <p:sldId id="265" r:id="rId14"/>
    <p:sldId id="266" r:id="rId15"/>
    <p:sldId id="267" r:id="rId16"/>
    <p:sldId id="660" r:id="rId17"/>
    <p:sldId id="281" r:id="rId18"/>
    <p:sldId id="282" r:id="rId19"/>
    <p:sldId id="283" r:id="rId20"/>
    <p:sldId id="284" r:id="rId21"/>
    <p:sldId id="677" r:id="rId22"/>
    <p:sldId id="286" r:id="rId23"/>
    <p:sldId id="287" r:id="rId24"/>
    <p:sldId id="288" r:id="rId25"/>
    <p:sldId id="289" r:id="rId26"/>
    <p:sldId id="290" r:id="rId27"/>
    <p:sldId id="291" r:id="rId28"/>
    <p:sldId id="675" r:id="rId29"/>
    <p:sldId id="293" r:id="rId30"/>
    <p:sldId id="294" r:id="rId31"/>
    <p:sldId id="300" r:id="rId32"/>
    <p:sldId id="664" r:id="rId33"/>
    <p:sldId id="301" r:id="rId34"/>
    <p:sldId id="665" r:id="rId35"/>
    <p:sldId id="673" r:id="rId36"/>
    <p:sldId id="674" r:id="rId37"/>
  </p:sldIdLst>
  <p:sldSz cx="12192000" cy="6858000"/>
  <p:notesSz cx="6858000" cy="9144000"/>
  <p:embeddedFontLst>
    <p:embeddedFont>
      <p:font typeface="Franklin Gothic" panose="020B0604020202020204" charset="0"/>
      <p:bold r:id="rId39"/>
    </p:embeddedFont>
    <p:embeddedFont>
      <p:font typeface="Franklin Gothic Medium" panose="020B0603020102020204" pitchFamily="34" charset="0"/>
      <p:regular r:id="rId40"/>
      <p:italic r:id="rId41"/>
    </p:embeddedFont>
    <p:embeddedFont>
      <p:font typeface="Franklin Gothic Medium Cond" panose="020B0606030402020204" pitchFamily="34" charset="0"/>
      <p:regular r:id="rId42"/>
    </p:embeddedFont>
    <p:embeddedFont>
      <p:font typeface="Libre Franklin" pitchFamily="2" charset="0"/>
      <p:regular r:id="rId43"/>
      <p:bold r:id="rId44"/>
      <p:italic r:id="rId45"/>
      <p:boldItalic r:id="rId46"/>
    </p:embeddedFont>
    <p:embeddedFont>
      <p:font typeface="Libre Franklin Medium"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Segoe UI" panose="020B0502040204020203"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iHJV+cmGgp7mVgi1TyhqlgBXDg/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ameda County GSA Sustainabilit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C1FF"/>
    <a:srgbClr val="E23524"/>
    <a:srgbClr val="A79B8B"/>
    <a:srgbClr val="E3EBDA"/>
    <a:srgbClr val="B6CD9E"/>
    <a:srgbClr val="ECEBE6"/>
    <a:srgbClr val="B57559"/>
    <a:srgbClr val="595959"/>
    <a:srgbClr val="0082B3"/>
    <a:srgbClr val="688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E44678-EF94-4A8E-B58B-FFCB577308ED}">
  <a:tblStyle styleId="{0BE44678-EF94-4A8E-B58B-FFCB577308E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535" autoAdjust="0"/>
  </p:normalViewPr>
  <p:slideViewPr>
    <p:cSldViewPr snapToGrid="0">
      <p:cViewPr varScale="1">
        <p:scale>
          <a:sx n="34" d="100"/>
          <a:sy n="34" d="100"/>
        </p:scale>
        <p:origin x="19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89"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87"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font" Target="fonts/font13.fntdata"/><Relationship Id="rId85" Type="http://customschemas.google.com/relationships/presentationmetadata" Target="meta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86"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oaa.gov/stories/what-are-atmospheric-river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ytimes.com/article/flash-flood-safety.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stoscalifornia.org/wp-content/uploads/2023/08/SevereStormsFlyer_EN_web508.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cdph.ca.gov/Programs/EPO/Pages/BI_Natural-Disasters_Landslides-and-Mudslides.aspx"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eather.gov/lwx/warningsdefine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Hola, soy {Nombre y cargo, organización a la que representa}</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Estamos en medio de [la temporada de tormentas invernales ] en el Área de la Bahía, por lo que estamos aquí para brindarle orientación para ayudarlo a prepararse y responder a amenazas relacionadas como cortes de energía, las tormentas, y las inundaciones.</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Esperamos que comparta esta información con sus amigos y familiares para ayudar a construir una comunidad más resiliente a los impactos del cambio climático.</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Este taller se basa en materiales desarrollados por la Oficina de Sostenibilidad de la Ciudad de San Leandro, la Oficina de Sostenibilidad del Condado de Alameda y la Oficina de Preparación y Respuesta ante Emergencias de Salud del Condado de Alameda. Al compartir o presentar materiales, acredite y modifique con cuidado.</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s-ES" sz="1800" kern="12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Siga nuestras redes sociales locales de preparación para mantenerse actualizado sobre los eventos en el Condado. </a:t>
            </a:r>
            <a:endParaRPr lang="en-US" sz="1800" dirty="0">
              <a:effectLst/>
              <a:latin typeface="Times New Roman" panose="02020603050405020304" pitchFamily="18" charset="0"/>
              <a:ea typeface="Times New Roman" panose="02020603050405020304" pitchFamily="18" charset="0"/>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US" dirty="0">
              <a:latin typeface="Calibri"/>
              <a:cs typeface="Calibri"/>
            </a:endParaRPr>
          </a:p>
          <a:p>
            <a:pPr marL="0" marR="0">
              <a:lnSpc>
                <a:spcPct val="115000"/>
              </a:lnSpc>
              <a:spcBef>
                <a:spcPts val="0"/>
              </a:spcBef>
              <a:spcAft>
                <a:spcPts val="0"/>
              </a:spcAf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Dependiendo de la gravedad y el tipo de desastre, podría recibir una orden de evacuación, una advertencia de evacuación o una orden de </a:t>
            </a:r>
            <a:r>
              <a:rPr lang="es-ES" sz="1200" kern="100" dirty="0">
                <a:effectLst/>
                <a:latin typeface="Aptos" panose="020B0004020202020204" pitchFamily="34" charset="0"/>
                <a:ea typeface="Times New Roman" panose="02020603050405020304" pitchFamily="18" charset="0"/>
                <a:cs typeface="Calibri" panose="020F0502020204030204" pitchFamily="34" charset="0"/>
              </a:rPr>
              <a:t>refugiarse en el sitio</a:t>
            </a:r>
            <a:r>
              <a:rPr lang="es-ES" sz="1100" kern="12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Un aviso de evacuación significa que existe una amenaza seria, y debe prepararse para salir y debe salir ahora si las personas o los animales necesitan tiempo adicional.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Una orden de evacuación significa salir inmediatamente porque su vida está en peligro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Refugiarse en el lugar significa permanecer en el interior y tomar precauciones.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ejemplo, cuando la calidad del aire es muy insalubre para el público en general.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El Condado utiliza una herramienta llamada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(anteriormente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ZoneHaven</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para ayudar a las comunidades a prepararse para las evacuaciones ANTES de que ocurra un desastre.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trabaja con planificadores de emergencias locales y socorristas para guiar la toma de decisiones sobre si, cuándo y dónde ordenar evacuaciones, al tiempo que prioriza las áreas más vulnerables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Puede descargar la aplicación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Protect</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con un teléfono inteligente o buscar su zona en protect.genasys.com/</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search</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desde allí, puede ingresar su dirección para verificar el estado de su área y compartir su ubicación con </a:t>
            </a:r>
            <a:r>
              <a:rPr lang="es-ES" sz="1800" kern="1200" dirty="0" err="1">
                <a:effectLst/>
                <a:latin typeface="Aptos" panose="020B0004020202020204" pitchFamily="34" charset="0"/>
                <a:ea typeface="Aptos" panose="020B0004020202020204" pitchFamily="34" charset="0"/>
                <a:cs typeface="Times New Roman" panose="02020603050405020304" pitchFamily="18" charset="0"/>
              </a:rPr>
              <a:t>Genasys</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para el ingreso automático de datos.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Si la zona está activada para una orden de evacuación, una advertencia de evacuación o un </a:t>
            </a:r>
            <a:r>
              <a:rPr lang="es-ES" sz="1800" kern="100" dirty="0">
                <a:effectLst/>
                <a:latin typeface="Aptos" panose="020B0004020202020204" pitchFamily="34" charset="0"/>
                <a:ea typeface="Times New Roman" panose="02020603050405020304" pitchFamily="18" charset="0"/>
                <a:cs typeface="Calibri" panose="020F0502020204030204" pitchFamily="34" charset="0"/>
              </a:rPr>
              <a:t>refugiarse en el sitio</a:t>
            </a:r>
            <a:r>
              <a:rPr lang="es-ES" sz="1800" kern="1200" dirty="0">
                <a:effectLst/>
                <a:latin typeface="Aptos" panose="020B0004020202020204" pitchFamily="34" charset="0"/>
                <a:ea typeface="Aptos" panose="020B0004020202020204" pitchFamily="34" charset="0"/>
                <a:cs typeface="Times New Roman" panose="02020603050405020304" pitchFamily="18" charset="0"/>
              </a:rPr>
              <a:t>, verá información adicional sobre el motivo de la activación.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8" name="Google Shape;21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Es posible que el agua potable no esté disponible durante o después de muchos desastres relacionados con el clima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Además de tener un suministro de agua embotellada, también es útil aprender a tratar el agua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El mejor método para tratar el agua es hervirla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Esto matará bacterias, virus y parásitos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Hierva durante 1 minuto a elevaciones inferiores a 6,500 pies (1981 metros)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Y hierva durante 3 minutos a elevaciones superiores a 6,500 pies (1981 metros)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Desinfectar el agua matará la mayoría de los virus y bacterias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Agregue 8 gotas o aproximadamente 1/8 de cucharadita de lejía doméstica sin perfume al 5-9% a 1 galón de agua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Mezcle bien y espere 30 minutos antes de usar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último, filtrar el agua puede eliminar los parásitos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Hay varios tipos de filtros de agua, así que solo tiene que seguir las instrucciones del fabricante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Tenga en cuenta que el agua filtrada puede necesitar un tratamiento adicional para ser segura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230" name="Google Shape;2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Esta imagen se tomó prestada de Ready.gov de FEMA, el sitio web de preparación para emergencias, que muestra una forma de pensar en cómo los residentes pueden mantenerse conectados entre sí.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Este gráfico resalta la escritura de números de teléfono y nombres para un contacto de emergencia, contacto fuera de la ciudad y lugares de reunión del vecindario. En las secciones de información adicional, puede agregar información sobre organizaciones comunitarias y redes de apoyo que pueden ayudarlo durante una catástrofe.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kern="1200" dirty="0">
                <a:effectLst/>
                <a:latin typeface="Aptos" panose="020B0004020202020204" pitchFamily="34" charset="0"/>
                <a:ea typeface="Times New Roman" panose="02020603050405020304" pitchFamily="18" charset="0"/>
              </a:rPr>
              <a:t>Escriba sus contactos de emergencia para ver a quién podría necesitar chequear, ponerse en contacto o pedir ayuda durante eventos climáticos extremos.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86BE3E-AB95-482E-9524-D5FF704BF224}" type="slidenum">
              <a:rPr lang="en-US" smtClean="0"/>
              <a:t>14</a:t>
            </a:fld>
            <a:endParaRPr lang="en-US"/>
          </a:p>
        </p:txBody>
      </p:sp>
    </p:spTree>
    <p:extLst>
      <p:ext uri="{BB962C8B-B14F-4D97-AF65-F5344CB8AC3E}">
        <p14:creationId xmlns:p14="http://schemas.microsoft.com/office/powerpoint/2010/main" val="266371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Para el resto de la presentación, cubriremos amenazas específicas, incluida la forma en que las amenazas podrían cambiar con el cambio climático, las mejores prácticas y las acciones de protección.</a:t>
            </a: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 En primer lugar, los cortes de energía.  Son otro impacto a tener en cuenta. La electricidad puede cortarse en condiciones de tormenta, pero también puede haber cortes de energía planificados diseñados para limitar el riesgo de incendios forestales.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59" name="Google Shape;35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PG&amp;E puede cortar temporalmente la energía en áreas de alto riesgo de incendio para reducir el riesgo de incendios causados por la infraestructura eléctrica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Estos se denominan "Cortes de Energía por Seguridad Pública" o PSPS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hay un evento de PSPS, PG&amp;E proporcionará un mapa de las áreas afectadas y los clientes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Hay ciertas condiciones que desencadenan Cortes de Energía por Seguridad Pública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Estos incluyen humedad, vientos fuertes, condiciones de combustible, advertencia de riesgo de incendio de bandera roja y observaciones locales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Este Mapa de Distritos de Alto Riesgo de Incendio está patrocinado por la Comisión de Servicios Públicos de California (CPUS) y está diseñado específicamente para identificar áreas donde existe un mayor riesgo de incendios forestales asociados a los servicios públicos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Este mapa de amenaza de incendios para el Condado se capturó a mediados de junio de 2023. Hay varias áreas alrededor del Condado donde podemos esperar zonas de alto riesgo de incendio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66" name="Google Shape;36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Querrá estar preparado para los cortes de energía, incluso si no están planificados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impactos de los PSPS han disminuido con las mejoras en la infraestructura del sistema eléctrico. Los PSPS son menos frecuentes de lo que solían ser, pero siguen siendo motivo de preocupación, especialmente para aquellos en áreas de alto riesgo de incendio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cortes de energía también pueden ocurrir durante las tormentas, por lo que debe estar preparado para llevar a cabo sus actividades diarias sin electricidad durante eventos de tormentas extremas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78" name="Google Shape;37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Entonces, ¿quién es el más vulnerable durante las interrupciones y los cortes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Cuando hay un corte de energía, los métodos de iluminación y comunicación, como los teléfonos celulares, pueden perder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lo tanto, las personas que viven en áreas aisladas pueden tener herramientas de comunicación limitadas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Es posible que los niños o ancianos en centros de cuidado y sus cuidadores tengan que cambiar sus rutinas si los centros deben cerrar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Personas con discapacidades o afecciones médicas que dependen de dispositivos médicos y de movilidad eléctricos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Existe el riesgo de que los alimentos se echen a perder porque los cortes de energía pueden durar entre 24 y 72 horas o más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lo tanto, las personas de bajos ingresos pueden verse afectadas si es necesario tirar la comida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Además, los salarios pueden perderse debido al cierre de las empresas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Las personas con vulnerabilidades superpuestas pueden verse aún más afectadas por los cortes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Por ejemplo, es posible que las personas vulnerables al calor extremo no puedan usar el aire acondicionado para refrescarse en caso de un corte de energía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Los hogares y negocios con líneas eléctricas en las áreas de riesgo elevado o extremo de incendios forestales tienen más probabilidades de que se les corte la energía para prevenir el riesgo de incendio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durante las tormentas, las personas pueden verse afectadas si tienen una bomba eléctrica que elimina el agua de lluvia o de inundación de sus hogares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87" name="Google Shape;38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Existen algunos programas de apoyo para ayudar a las personas durante los cortes de energía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programa principal de PG&amp;E es el programa 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Es para cualquier persona con una condición médica elegible o un dispositivo médico que use energía. Una vez que se inscriba en el programa, esto le permite obtener una reducción en la factura por el uso de electricidad para dispositivos que salvan vidas, así como notificaciones adicionales de PG&amp;E: lo llamarán o incluso irán a su puerta para asegurarse de que esté al tanto de los cortes planificados.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PG&amp;E también tiene un programa de Baterías Portátiles que le permite obtener una batería totalmente subsidiada para usar durante estos eventos.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Además, hay un Programa de Recursos y Acceso ante Desastres para Personas con Discapacidades que está a cargo de Centros de Vida Independiente, que atiende a personas con discapacidades. Brindan soporte que incluye baterías de respaldo portátiles, alojamiento en hoteles y vales de comida. </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CRIL presta servicios en el sur y el este del condado de Alameda, y CIL presta servicios en el norte del condado de Alameda, incluidos Berkley, Oakland, Alameda,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Emeryville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Piedmont</a:t>
            </a:r>
            <a:r>
              <a:rPr lang="es-ES" sz="1800" kern="0" dirty="0">
                <a:effectLst/>
                <a:latin typeface="Aptos" panose="020B0004020202020204" pitchFamily="34" charset="0"/>
                <a:ea typeface="Aptos" panose="020B0004020202020204" pitchFamily="34" charset="0"/>
                <a:cs typeface="Times New Roman" panose="02020603050405020304" pitchFamily="18" charset="0"/>
              </a:rPr>
              <a:t> y Albany.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Un poco sobre nosotros y por qué estamos brindando esta capacitación hoy: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[Proporcione información de antecedentes sobre quién dirige la capacitación y las diversas oficinas]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Sans-Serif"/>
              <a:buChar char="•"/>
              <a:tabLst>
                <a:tab pos="457200" algn="l"/>
              </a:tabLs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{agregue información sobre su ciudad o programa aquí, y cómo los participantes pueden acceder a las diapositivas o información adicional después de la presentación}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4283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Sin embargo, hay algunas poblaciones a tener en cuenta que pueden no ser atendidas por las ofertas actuales del programa.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Por ejemplo, las personas con medicamentos refrigerados se verán afectadas, pero no son atendidas por el programa 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Medical </a:t>
            </a:r>
            <a:r>
              <a:rPr lang="es-ES" sz="1800" kern="0" dirty="0" err="1">
                <a:effectLst/>
                <a:latin typeface="Aptos" panose="020B0004020202020204" pitchFamily="34" charset="0"/>
                <a:ea typeface="Aptos" panose="020B0004020202020204" pitchFamily="34" charset="0"/>
                <a:cs typeface="Times New Roman" panose="02020603050405020304" pitchFamily="18" charset="0"/>
              </a:rPr>
              <a:t>Baseline</a:t>
            </a:r>
            <a:r>
              <a:rPr lang="es-ES" sz="1800" kern="0" dirty="0">
                <a:effectLst/>
                <a:latin typeface="Aptos" panose="020B0004020202020204" pitchFamily="34" charset="0"/>
                <a:ea typeface="Aptos" panose="020B0004020202020204" pitchFamily="34" charset="0"/>
                <a:cs typeface="Times New Roman" panose="02020603050405020304" pitchFamily="18" charset="0"/>
              </a:rPr>
              <a:t> requiere documentación de un médico, que puede requerir varios pasos para obtenerla, y requiere conocimientos lingüísticos.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Además, el portal solo está disponible para agencias gubernamentales, no para proveedores de salud comunitarios.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04" name="Google Shape;40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Entonces, ¿cómo puede prepararse y mantenerse a salvo?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 (leer diapositiva)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412" name="Google Shape;41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 continuación, revisaremos las tormentas y las inundaciones. Las inundaciones son el desastre natural más común en los EE. UU., por lo que es importante comprender los riesgos y saber qué hacer si ocurre una inundación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21" name="Google Shape;42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ríos atmosféricos son regiones largas y estrechas de la atmósfera que transportan vapor de agua. Puede pensar en ellos como ríos en el cielo.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ríos atmosféricos que transportan grandes cantidades de vapor de agua y fuertes vientos pueden crear lluvias extremas y provocar inundaciones y aludes de barro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inundaciones repentinas comienzan en unas pocas horas o incluso minutos después de lluvias intensas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Esto les da a las personas poco tiempo para prepararse y tomar precauciones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inundaciones ocurren en áreas donde el suelo no puede absorber toda el agua caída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zonas urbanas son particularmente vulnerables a las inundaciones repentinas debido a las superficies pavimentadas impermeables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Una </a:t>
            </a:r>
            <a:r>
              <a:rPr lang="es-ES" sz="1100" kern="1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vigilancia</a:t>
            </a:r>
            <a:r>
              <a:rPr lang="es-ES" sz="1100" kern="0" dirty="0">
                <a:effectLst/>
                <a:latin typeface="Aptos" panose="020B0004020202020204" pitchFamily="34" charset="0"/>
                <a:ea typeface="Aptos" panose="020B0004020202020204" pitchFamily="34" charset="0"/>
                <a:cs typeface="Times New Roman" panose="02020603050405020304" pitchFamily="18" charset="0"/>
              </a:rPr>
              <a:t> de inundación es cuando las condiciones para las inundaciones son favorables y posibles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Un aviso de inundación es cuando la inundación es inminente o está ocurriendo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95250" algn="l" rtl="0">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Calibri"/>
              <a:buChar char="-"/>
            </a:pPr>
            <a:r>
              <a:rPr lang="en-US" sz="1200" u="sng" dirty="0">
                <a:solidFill>
                  <a:srgbClr val="00AEEF"/>
                </a:solidFill>
                <a:latin typeface="Libre Franklin Medium"/>
                <a:ea typeface="Libre Franklin Medium"/>
                <a:cs typeface="Libre Franklin Medium"/>
                <a:sym typeface="Libre Franklin Medium"/>
                <a:hlinkClick r:id="rId3">
                  <a:extLst>
                    <a:ext uri="{A12FA001-AC4F-418D-AE19-62706E023703}">
                      <ahyp:hlinkClr xmlns:ahyp="http://schemas.microsoft.com/office/drawing/2018/hyperlinkcolor" val="tx"/>
                    </a:ext>
                  </a:extLst>
                </a:hlinkClick>
              </a:rPr>
              <a:t>What are atmospheric rivers? | National Oceanic and Atmospheric Administration (noaa.gov)</a:t>
            </a:r>
            <a:endParaRPr lang="en-US" sz="1200" dirty="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Font typeface="Calibri"/>
              <a:buChar char="-"/>
            </a:pPr>
            <a:r>
              <a:rPr lang="en-US" sz="1200" u="sng" dirty="0">
                <a:solidFill>
                  <a:srgbClr val="00AEEF"/>
                </a:solidFill>
                <a:latin typeface="Libre Franklin Medium"/>
                <a:ea typeface="Libre Franklin Medium"/>
                <a:cs typeface="Libre Franklin Medium"/>
                <a:sym typeface="Libre Franklin Medium"/>
                <a:hlinkClick r:id="rId4">
                  <a:extLst>
                    <a:ext uri="{A12FA001-AC4F-418D-AE19-62706E023703}">
                      <ahyp:hlinkClr xmlns:ahyp="http://schemas.microsoft.com/office/drawing/2018/hyperlinkcolor" val="tx"/>
                    </a:ext>
                  </a:extLst>
                </a:hlinkClick>
              </a:rPr>
              <a:t>What Is Flash Flooding and How Can You Stay Safe - The New York Times (nytimes.com)</a:t>
            </a:r>
            <a:endParaRPr lang="en-US"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Font typeface="Arial"/>
              <a:buNone/>
            </a:pPr>
            <a:endParaRPr lang="en-US"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lang="en-US" dirty="0"/>
          </a:p>
        </p:txBody>
      </p:sp>
      <p:sp>
        <p:nvSpPr>
          <p:cNvPr id="429" name="Google Shape;4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Los aludes de barro pueden ocurrir cuando el agua se acumula rápidamente en el suelo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Los aludes de barro pueden contener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Agua, lodo, rocas y escombros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Los aludes de barro pueden sonar como árboles que se agrietan o rocas grandes que chocan entre sí</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Algunos lo describen como un tren de carga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Un estruendo bajo puede convertirse en un rugido a medida que se acerca un alud de barro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Esté atento a los aludes de barro en áreas con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Pendientes pronunciadas y escorrentía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Construcción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Tierra quemada por incendios forestales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 Y los postes telefónicos, los árboles o las cercas inclinados son fuertes indicadores de un alud de barro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Si ve que comienza un alud de barro, muévase rápidamente al terreno elevado más cercano en una dirección alejada del camino.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Los aludes de barro pueden causar cierres de carreteras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Que se publicará en el sitio de Obras Públicas del Condado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571500" lvl="1" indent="-20955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571500" lvl="1" indent="-20955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571500" lvl="1" indent="-285750" algn="l" rtl="0">
              <a:spcBef>
                <a:spcPts val="0"/>
              </a:spcBef>
              <a:spcAft>
                <a:spcPts val="0"/>
              </a:spcAft>
              <a:buClr>
                <a:schemeClr val="dk1"/>
              </a:buClr>
              <a:buSzPts val="1200"/>
              <a:buFont typeface="Calibri"/>
              <a:buChar char="-"/>
            </a:pPr>
            <a:r>
              <a:rPr lang="en-US" sz="1200" u="sng" dirty="0">
                <a:solidFill>
                  <a:srgbClr val="00AEEF"/>
                </a:solidFill>
                <a:latin typeface="Libre Franklin Medium"/>
                <a:ea typeface="Libre Franklin Medium"/>
                <a:cs typeface="Libre Franklin Medium"/>
                <a:sym typeface="Libre Franklin Medium"/>
                <a:hlinkClick r:id="rId3">
                  <a:extLst>
                    <a:ext uri="{A12FA001-AC4F-418D-AE19-62706E023703}">
                      <ahyp:hlinkClr xmlns:ahyp="http://schemas.microsoft.com/office/drawing/2018/hyperlinkcolor" val="tx"/>
                    </a:ext>
                  </a:extLst>
                </a:hlinkClick>
              </a:rPr>
              <a:t>Stay Safe in Severe Storms - English (listoscalifornia.org)</a:t>
            </a:r>
            <a:endParaRPr sz="1200" dirty="0">
              <a:solidFill>
                <a:schemeClr val="dk1"/>
              </a:solidFill>
              <a:latin typeface="Libre Franklin Medium"/>
              <a:ea typeface="Libre Franklin Medium"/>
              <a:cs typeface="Libre Franklin Medium"/>
              <a:sym typeface="Libre Franklin Medium"/>
            </a:endParaRPr>
          </a:p>
          <a:p>
            <a:pPr marL="571500" lvl="1" indent="-285750" algn="l" rtl="0">
              <a:spcBef>
                <a:spcPts val="0"/>
              </a:spcBef>
              <a:spcAft>
                <a:spcPts val="0"/>
              </a:spcAft>
              <a:buClr>
                <a:schemeClr val="dk1"/>
              </a:buClr>
              <a:buSzPts val="1200"/>
              <a:buFont typeface="Calibri"/>
              <a:buChar char="-"/>
            </a:pPr>
            <a:r>
              <a:rPr lang="en-US" sz="1200" u="sng" dirty="0">
                <a:solidFill>
                  <a:srgbClr val="00AEEF"/>
                </a:solidFill>
                <a:latin typeface="Libre Franklin Medium"/>
                <a:ea typeface="Libre Franklin Medium"/>
                <a:cs typeface="Libre Franklin Medium"/>
                <a:sym typeface="Libre Franklin Medium"/>
                <a:hlinkClick r:id="rId4">
                  <a:extLst>
                    <a:ext uri="{A12FA001-AC4F-418D-AE19-62706E023703}">
                      <ahyp:hlinkClr xmlns:ahyp="http://schemas.microsoft.com/office/drawing/2018/hyperlinkcolor" val="tx"/>
                    </a:ext>
                  </a:extLst>
                </a:hlinkClick>
              </a:rPr>
              <a:t>Landslides and Mudslides (ca.gov)</a:t>
            </a:r>
            <a:endParaRPr sz="12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446" name="Google Shape;44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Las tormentas traen fuertes vientos que varían en intensidad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Los vientos fuertes pueden producir condiciones de conducción difíciles para los vehículos, derribar árboles, líneas eléctricas, cercas y estructuras temporales. Los objetos sueltos o no asegurados pueden salir volando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Leer diapositiva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u="sng" dirty="0">
                <a:solidFill>
                  <a:srgbClr val="00AEEF"/>
                </a:solidFill>
                <a:latin typeface="Libre Franklin Medium"/>
                <a:ea typeface="Libre Franklin Medium"/>
                <a:cs typeface="Libre Franklin Medium"/>
                <a:sym typeface="Libre Franklin Medium"/>
                <a:hlinkClick r:id="rId3">
                  <a:extLst>
                    <a:ext uri="{A12FA001-AC4F-418D-AE19-62706E023703}">
                      <ahyp:hlinkClr xmlns:ahyp="http://schemas.microsoft.com/office/drawing/2018/hyperlinkcolor" val="tx"/>
                    </a:ext>
                  </a:extLst>
                </a:hlinkClick>
              </a:rPr>
              <a:t>Watch/Warning/Advisory Definitions (weather.gov)</a:t>
            </a:r>
            <a:endParaRPr sz="12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454" name="Google Shape;45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Para permitir tiempo de viaje adicional, los adultos mayores y las personas con discapacidades pueden considerar evacuar durante las advertencias de evacuación o en cualquier momento en que se sientan inseguros. Nunca espere a que le digan que salga de una situación insegura</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Personas con problemas de salud: las aguas de las inundaciones pueden contener enfermedades que pueden causar o empeorar los efectos sobre la salud</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Personas que viven en casas antiguas: El agua puede filtrarse hacia la casa debido a los cimientos deteriorados</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Personas con bajos ingresos: pueden no tener acceso a medios de transporte como un automóvil para evacuar</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Personas sin vivienda: muy susceptibles a los efectos de las inundaciones. Las vidas y las pertenencias corren un alto riesgo</a:t>
            </a: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s-ES" sz="1800" kern="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65" name="Google Shape;46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Aquí hay un mapa que muestra las áreas de riesgo de inundación para el Condado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vecindarios cerca del arroyo San Lorenzo, el arroyo Alameda, el embalse de San Antonio, la costa de la bahía y más corren un alto riesgo de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Puede consultar el sitio web de FEMA para ver si se encuentra en la llanura aluvial de FEMA.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Los términos inundación de 100 años e inundación de 500 años se utilizan para describir la probabilidad de que ocurra una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Una inundación de 100 años es una inundación que tiene una probabilidad de 1/100, 1%, de ocurrir cada año.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lo tanto, esto NO significa que una inundación de esta magnitud solo ocurrirá cada 100 años.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lo tanto, un evento de inundación de 500 años es una inundación que tiene una probabilidad de 1/500, 0.2%, de ocurrir cada año.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Sin embargo, muchas ciudades de todo el país están experimentando inundaciones de 100 y 500 años con mucha más frecuencia. Esto se debe al cambio climático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a:p>
            <a:pPr marL="171450" indent="-171450">
              <a:buFont typeface="Calibri"/>
              <a:buChar char="-"/>
            </a:pPr>
            <a:endParaRPr lang="en-US" dirty="0">
              <a:latin typeface="Calibri"/>
              <a:cs typeface="Calibri"/>
            </a:endParaRPr>
          </a:p>
        </p:txBody>
      </p:sp>
      <p:sp>
        <p:nvSpPr>
          <p:cNvPr id="472" name="Google Shape;47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Dese la vuelta, no se ahogue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Nunca camine ni conduzca a través de las aguas de la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Nunca rodee las barricadas de advertencia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personas y los objetos, incluidos los automóviles, pueden ser arrastrados fácilmente por las aguas de inundación que se mueven rápidamente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Calibri" panose="020F0502020204030204" pitchFamily="34" charset="0"/>
              <a:buChar char="-"/>
              <a:tabLst>
                <a:tab pos="13716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6 pulgadas (15 </a:t>
            </a:r>
            <a:r>
              <a:rPr lang="es-ES" sz="1050" kern="100" dirty="0">
                <a:solidFill>
                  <a:srgbClr val="111111"/>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centímetros</a:t>
            </a:r>
            <a:r>
              <a:rPr lang="es-ES" sz="1100" kern="0" dirty="0">
                <a:effectLst/>
                <a:latin typeface="Aptos" panose="020B0004020202020204" pitchFamily="34" charset="0"/>
                <a:ea typeface="Aptos" panose="020B0004020202020204" pitchFamily="34" charset="0"/>
                <a:cs typeface="Times New Roman" panose="02020603050405020304" pitchFamily="18" charset="0"/>
              </a:rPr>
              <a:t>) de agua pueden derribarlo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Calibri" panose="020F0502020204030204" pitchFamily="34" charset="0"/>
              <a:buChar char="-"/>
              <a:tabLst>
                <a:tab pos="13716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Solo 1 pie (30.5 </a:t>
            </a:r>
            <a:r>
              <a:rPr lang="es-ES" sz="1050" kern="100" dirty="0">
                <a:solidFill>
                  <a:srgbClr val="111111"/>
                </a:solidFill>
                <a:effectLst/>
                <a:highlight>
                  <a:srgbClr val="FFFFFF"/>
                </a:highlight>
                <a:latin typeface="Roboto" panose="02000000000000000000" pitchFamily="2" charset="0"/>
                <a:ea typeface="Aptos" panose="020B0004020202020204" pitchFamily="34" charset="0"/>
                <a:cs typeface="Times New Roman" panose="02020603050405020304" pitchFamily="18" charset="0"/>
              </a:rPr>
              <a:t>centímetros</a:t>
            </a:r>
            <a:r>
              <a:rPr lang="es-ES" sz="1100" kern="0" dirty="0">
                <a:effectLst/>
                <a:latin typeface="Aptos" panose="020B0004020202020204" pitchFamily="34" charset="0"/>
                <a:ea typeface="Aptos" panose="020B0004020202020204" pitchFamily="34" charset="0"/>
                <a:cs typeface="Times New Roman" panose="02020603050405020304" pitchFamily="18" charset="0"/>
              </a:rPr>
              <a:t>) de agua puede hacer flotar muchos vehículos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Evite el contacto con el agua de la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Calibri" panose="020F0502020204030204" pitchFamily="34" charset="0"/>
              <a:buChar char="-"/>
              <a:tabLst>
                <a:tab pos="13716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Puede haber contaminantes, escombros, líneas eléctricas caídas y cargadas, o animales como serpientes escondidas en las aguas de la inundación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Bef>
                <a:spcPts val="0"/>
              </a:spcBef>
              <a:spcAft>
                <a:spcPts val="0"/>
              </a:spcAft>
              <a:buFont typeface="Calibri" panose="020F0502020204030204" pitchFamily="34" charset="0"/>
              <a:buChar char="-"/>
              <a:tabLst>
                <a:tab pos="13716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el agua entra en contacto con su piel, lave el área con agua caliente y jabón o use desinfectante para limpiar el área lo antes posible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Cuando se esperan vientos fuertes, retire o asegure cualquier peligro al aire libre, como muebles de jardín, cestos de basura, parrillas, juguetes para niños, etc.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Coloque bolsas de arena a lo largo del perímetro de la casa para desviar el agua de los cimientos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Coloque bolsas de arena en zonas bajas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Visite el sitio web de Obras Públicas del Condado para ver dónde están disponibles las bolsas de arena para su recolección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 posible que tenga que evacuar rápidamente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lo tanto, mantenga el tanque de gasolina de su automóvil al menos medio lleno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Nunca toque ni conduzca sobre cables eléctricos caídos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Las cargas pueden electrocutarlo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Si una línea eléctrica cae sobre su vehículo, llame al 911 y permanezca adentro hasta que un profesional pueda quitarla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tabLst>
                <a:tab pos="4572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No regrese a casa hasta que esté a salvo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Después de una inundación, su hogar puede estar contaminado con moho o aguas residuales que pueden causar riesgos para la salud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marR="0" lvl="3" indent="-228600">
              <a:lnSpc>
                <a:spcPct val="115000"/>
              </a:lnSpc>
              <a:spcBef>
                <a:spcPts val="0"/>
              </a:spcBef>
              <a:spcAft>
                <a:spcPts val="0"/>
              </a:spcAft>
              <a:buFont typeface="Calibri" panose="020F0502020204030204" pitchFamily="34" charset="0"/>
              <a:buChar char="-"/>
              <a:tabLst>
                <a:tab pos="18288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Por lo tanto, seque su casa y limpie o elimine todos los artículos contaminados con moho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Espere más instrucciones de las autoridades o profesionales antes de encender o apagar la electricidad y el gas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Consulte con las autoridades locales para asegurarse de que su agua potable sea segura y no haya sido contaminada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alibri" panose="020F0502020204030204" pitchFamily="34" charset="0"/>
              <a:buChar char="-"/>
              <a:tabLst>
                <a:tab pos="914400" algn="l"/>
              </a:tabLst>
            </a:pPr>
            <a:r>
              <a:rPr lang="es-ES" sz="1100" kern="0" dirty="0">
                <a:effectLst/>
                <a:latin typeface="Aptos" panose="020B0004020202020204" pitchFamily="34" charset="0"/>
                <a:ea typeface="Aptos" panose="020B0004020202020204" pitchFamily="34" charset="0"/>
                <a:cs typeface="Times New Roman" panose="02020603050405020304" pitchFamily="18" charset="0"/>
              </a:rPr>
              <a:t>Use ropa protectora cuando limpie, como una mascarilla, una camisa de manga larga, pantalones, guantes de trabajo y botas resistentes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83" name="Google Shape;48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Con esto concluye nuestra presentación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Ahora, nos gustaría iniciar una conversación: ¿cómo podemos ayudarlo a ser más resiliente a los peligros climáticos?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Levante la mano si tiene una respuesta: queremos saber qué necesita para apoyar a los miembros de su comunidad, cómo puede recibir información y cómo podemos fomentar estas acciones de protección en la comunidad.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(discutir)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Gracias, aprenderemos de lo que compartió hoy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65261" lvl="0" indent="-57311" algn="l" rtl="0">
              <a:spcBef>
                <a:spcPts val="0"/>
              </a:spcBef>
              <a:spcAft>
                <a:spcPts val="0"/>
              </a:spcAft>
              <a:buClr>
                <a:schemeClr val="dk1"/>
              </a:buClr>
              <a:buSzPts val="1700"/>
              <a:buFont typeface="Arial"/>
              <a:buNone/>
            </a:pPr>
            <a:endParaRPr sz="1700" dirty="0">
              <a:solidFill>
                <a:schemeClr val="dk1"/>
              </a:solidFill>
              <a:latin typeface="Libre Franklin Medium"/>
              <a:ea typeface="Libre Franklin Medium"/>
              <a:cs typeface="Libre Franklin Medium"/>
              <a:sym typeface="Libre Franklin Medium"/>
            </a:endParaRPr>
          </a:p>
          <a:p>
            <a:pPr marL="0" lvl="0" indent="0" algn="l" rtl="0">
              <a:lnSpc>
                <a:spcPct val="100000"/>
              </a:lnSpc>
              <a:spcBef>
                <a:spcPts val="0"/>
              </a:spcBef>
              <a:spcAft>
                <a:spcPts val="0"/>
              </a:spcAft>
              <a:buSzPts val="1100"/>
              <a:buNone/>
            </a:pPr>
            <a:endParaRPr dirty="0"/>
          </a:p>
        </p:txBody>
      </p:sp>
      <p:sp>
        <p:nvSpPr>
          <p:cNvPr id="539" name="Google Shape;53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Sans-Serif" panose="020B0604020202020204"/>
              <a:buChar char="•"/>
              <a:tabLst>
                <a:tab pos="457200" algn="l"/>
              </a:tabLst>
            </a:pPr>
            <a:r>
              <a:rPr lang="es-ES" b="0" i="0" u="none" strike="noStrike" dirty="0">
                <a:solidFill>
                  <a:srgbClr val="000000"/>
                </a:solidFill>
                <a:effectLst/>
                <a:latin typeface="Aptos" panose="020B0004020202020204" pitchFamily="34" charset="0"/>
              </a:rPr>
              <a:t>Hoy cubriremos los recursos de preparación para catástrofes climáticas y las herramientas de comunicación, incluida la información sobre qué miembros de la comunidad son particularmente vulnerables y cómo prepararse </a:t>
            </a:r>
          </a:p>
          <a:p>
            <a:pPr marL="342900" marR="0" lvl="0" indent="-342900">
              <a:lnSpc>
                <a:spcPct val="115000"/>
              </a:lnSpc>
              <a:spcBef>
                <a:spcPts val="0"/>
              </a:spcBef>
              <a:spcAft>
                <a:spcPts val="0"/>
              </a:spcAft>
              <a:buFont typeface="Arial,Sans-Serif" panose="020B0604020202020204"/>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Luego nos sumergiremos profundamente en  los cortes de energía, las tormentas, y las inundaciones, y aunque no tenemos una sección que cubra a fondo los terremotos, los consejos de preparación que cubriremos son aplicables a cualquier peligro, incluidos los terremotos. </a:t>
            </a:r>
          </a:p>
          <a:p>
            <a:pPr marL="342900" marR="0" lvl="0" indent="-342900">
              <a:lnSpc>
                <a:spcPct val="115000"/>
              </a:lnSpc>
              <a:spcBef>
                <a:spcPts val="0"/>
              </a:spcBef>
              <a:spcAft>
                <a:spcPts val="0"/>
              </a:spcAft>
              <a:buFont typeface="Arial,Sans-Serif" panose="020B0604020202020204"/>
              <a:buChar char="•"/>
              <a:tabLst>
                <a:tab pos="457200" algn="l"/>
              </a:tabLst>
            </a:pPr>
            <a:r>
              <a:rPr lang="es-ES" sz="1100" kern="1200" dirty="0">
                <a:effectLst/>
                <a:latin typeface="Aptos" panose="020B0004020202020204" pitchFamily="34" charset="0"/>
                <a:ea typeface="Aptos" panose="020B0004020202020204" pitchFamily="34" charset="0"/>
                <a:cs typeface="Times New Roman" panose="02020603050405020304" pitchFamily="18" charset="0"/>
              </a:rPr>
              <a:t>Por último, compartiremos los recursos que puede utilizar.</a:t>
            </a: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Gracias por asistir a nuestra capacitación y por todo lo que hacen para ayudar a que nuestra comunidad sea más saludable y resiliente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{Por favor, manténgase en contacto [comparta la información de contacto en la diapositiva o verbalmente]}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548" name="Google Shape;54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El siguiente par de diapositivas incluyen listas de enlaces que pueden serle útiles.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Le animamos a que se inscriba en el mejor sistema de alerta para usted, en su condado y en su ciudad, si corresponde.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s-ES" sz="1800" kern="0" dirty="0">
                <a:effectLst/>
                <a:latin typeface="Aptos" panose="020B0004020202020204" pitchFamily="34" charset="0"/>
                <a:ea typeface="Aptos" panose="020B0004020202020204" pitchFamily="34" charset="0"/>
                <a:cs typeface="Times New Roman" panose="02020603050405020304" pitchFamily="18" charset="0"/>
              </a:rPr>
              <a:t>Puede ver aquí recursos multilingües para ayudarlo a usted y a sus comunidades a prepararse.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7902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800" kern="0" dirty="0">
                <a:effectLst/>
                <a:latin typeface="Aptos" panose="020B0004020202020204" pitchFamily="34" charset="0"/>
                <a:ea typeface="Aptos" panose="020B0004020202020204" pitchFamily="34" charset="0"/>
                <a:cs typeface="Times New Roman" panose="02020603050405020304" pitchFamily="18" charset="0"/>
              </a:rPr>
              <a:t>PG&amp;E proporciona varios recursos para cortes de energía planificados, véalos en estos enlaces.</a:t>
            </a:r>
            <a:endParaRPr lang="en-US" dirty="0"/>
          </a:p>
        </p:txBody>
      </p:sp>
    </p:spTree>
    <p:extLst>
      <p:ext uri="{BB962C8B-B14F-4D97-AF65-F5344CB8AC3E}">
        <p14:creationId xmlns:p14="http://schemas.microsoft.com/office/powerpoint/2010/main" val="189076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800" kern="0" dirty="0">
                <a:effectLst/>
                <a:latin typeface="Aptos" panose="020B0004020202020204" pitchFamily="34" charset="0"/>
                <a:ea typeface="Aptos" panose="020B0004020202020204" pitchFamily="34" charset="0"/>
                <a:cs typeface="Times New Roman" panose="02020603050405020304" pitchFamily="18" charset="0"/>
              </a:rPr>
              <a:t>Aquí hay enlaces a recursos relacionados con tormentas e inundaciones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7090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Estos son algunos titulares de 2023 y 2024, que muestran noticias sobre un río atmosférico local y un corte de energía.</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Esto demuestra que estos eventos ya están sucediendo y van a seguir sucediendo. </a:t>
            </a:r>
          </a:p>
          <a:p>
            <a:pPr marL="342900" marR="0" lvl="0" indent="-342900">
              <a:lnSpc>
                <a:spcPct val="115000"/>
              </a:lnSpc>
              <a:spcBef>
                <a:spcPts val="0"/>
              </a:spcBef>
              <a:spcAft>
                <a:spcPts val="0"/>
              </a:spcAft>
              <a:buFont typeface="Arial" panose="020B0604020202020204" pitchFamily="34" charset="0"/>
              <a:buChar char="•"/>
              <a:tabLst>
                <a:tab pos="457200" algn="l"/>
              </a:tabLst>
            </a:pPr>
            <a:r>
              <a:rPr lang="es-ES" sz="1800" kern="1200" dirty="0">
                <a:effectLst/>
                <a:latin typeface="Aptos" panose="020B0004020202020204" pitchFamily="34" charset="0"/>
                <a:ea typeface="Aptos" panose="020B0004020202020204" pitchFamily="34" charset="0"/>
                <a:cs typeface="Times New Roman" panose="02020603050405020304" pitchFamily="18" charset="0"/>
              </a:rPr>
              <a:t>Estos tendrán un impacto real para nuestra comunidad, con infraestructura afectada, negocios que cierran, impactos en la salud humana y más.</a:t>
            </a:r>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a:p>
          <a:p>
            <a:r>
              <a:rPr lang="en-US" sz="1200" dirty="0"/>
              <a:t>https://www.usatoday.com/story/news/world/2019/05/13/climate-change-co-2-levels-hit-415-parts-per-million-human-first/1186417001/</a:t>
            </a:r>
            <a:endParaRPr lang="en-US" sz="1200" dirty="0">
              <a:cs typeface="Calibri"/>
            </a:endParaRPr>
          </a:p>
          <a:p>
            <a:r>
              <a:rPr lang="en-US" sz="1200" dirty="0"/>
              <a:t>https://www.nytimes.com/2019/02/21/climate/green-new-deal-questions-answers.html</a:t>
            </a:r>
            <a:endParaRPr lang="en-US" sz="1200" dirty="0">
              <a:cs typeface="Calibri"/>
            </a:endParaRPr>
          </a:p>
          <a:p>
            <a:r>
              <a:rPr lang="en-US" sz="1200" dirty="0"/>
              <a:t>https://www.latimes.com/local/california/la-me-california-state-climate-change-assessment-20180827-story.html  </a:t>
            </a:r>
            <a:endParaRPr lang="en-US" sz="1200" dirty="0">
              <a:cs typeface="Calibri"/>
            </a:endParaRPr>
          </a:p>
          <a:p>
            <a:r>
              <a:rPr lang="en-US" sz="1200" dirty="0"/>
              <a:t>https://www.nationalgeographic.com/environment/2018/11/climate-change-US-report0/</a:t>
            </a:r>
            <a:endParaRPr lang="en-US" sz="1200" dirty="0">
              <a:cs typeface="Calibri"/>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¿A quién va a afectar este tipo de eventos? Las comunidades de primera línea serán las primeras y más afectadas por el cambio climático. Es posible que los residentes de primera línea no tengan recursos para adaptarse o responder. </a:t>
            </a:r>
          </a:p>
          <a:p>
            <a:r>
              <a:rPr lang="es-ES" sz="1200" kern="100" dirty="0">
                <a:effectLst/>
                <a:latin typeface="Aptos" panose="020B0004020202020204" pitchFamily="34" charset="0"/>
                <a:ea typeface="Aptos" panose="020B0004020202020204" pitchFamily="34" charset="0"/>
                <a:cs typeface="Times New Roman" panose="02020603050405020304" pitchFamily="18" charset="0"/>
              </a:rPr>
              <a:t>Estos incluyen personas con </a:t>
            </a:r>
            <a:r>
              <a:rPr lang="en-US" sz="1200" dirty="0" err="1">
                <a:solidFill>
                  <a:srgbClr val="4D8830"/>
                </a:solidFill>
                <a:cs typeface="Calibri"/>
                <a:sym typeface="Calibri"/>
              </a:rPr>
              <a:t>Adultos</a:t>
            </a:r>
            <a:r>
              <a:rPr lang="en-US" sz="1200" dirty="0">
                <a:solidFill>
                  <a:srgbClr val="4D8830"/>
                </a:solidFill>
                <a:cs typeface="Calibri"/>
                <a:sym typeface="Calibri"/>
              </a:rPr>
              <a:t> </a:t>
            </a:r>
            <a:r>
              <a:rPr lang="en-US" sz="1200" dirty="0" err="1">
                <a:solidFill>
                  <a:srgbClr val="4D8830"/>
                </a:solidFill>
                <a:cs typeface="Calibri"/>
                <a:sym typeface="Calibri"/>
              </a:rPr>
              <a:t>mayores</a:t>
            </a:r>
            <a:r>
              <a:rPr lang="en-US" sz="1200" dirty="0">
                <a:solidFill>
                  <a:srgbClr val="4D8830"/>
                </a:solidFill>
                <a:cs typeface="Calibri"/>
                <a:sym typeface="Calibri"/>
              </a:rPr>
              <a:t>, </a:t>
            </a:r>
            <a:r>
              <a:rPr lang="en-US" sz="1200" dirty="0" err="1">
                <a:solidFill>
                  <a:srgbClr val="4D8830"/>
                </a:solidFill>
                <a:cs typeface="Calibri"/>
                <a:sym typeface="Calibri"/>
              </a:rPr>
              <a:t>Niños</a:t>
            </a:r>
            <a:r>
              <a:rPr lang="en-US" sz="1200" dirty="0">
                <a:solidFill>
                  <a:srgbClr val="4D8830"/>
                </a:solidFill>
                <a:cs typeface="Calibri"/>
                <a:sym typeface="Calibri"/>
              </a:rPr>
              <a:t>, </a:t>
            </a:r>
            <a:r>
              <a:rPr lang="en-US" sz="1200" i="0" u="none" strike="noStrike" cap="none" dirty="0">
                <a:solidFill>
                  <a:srgbClr val="4D8830"/>
                </a:solidFill>
                <a:ea typeface="Calibri"/>
                <a:cs typeface="Calibri"/>
                <a:sym typeface="Calibri"/>
              </a:rPr>
              <a:t>Personas con </a:t>
            </a:r>
            <a:r>
              <a:rPr lang="en-US" sz="1200" i="0" u="none" strike="noStrike" cap="none" dirty="0" err="1">
                <a:solidFill>
                  <a:srgbClr val="4D8830"/>
                </a:solidFill>
                <a:ea typeface="Calibri"/>
                <a:cs typeface="Calibri"/>
                <a:sym typeface="Calibri"/>
              </a:rPr>
              <a:t>afecciones</a:t>
            </a:r>
            <a:r>
              <a:rPr lang="en-US" sz="1200" i="0" u="none" strike="noStrike" cap="none" dirty="0">
                <a:solidFill>
                  <a:srgbClr val="4D8830"/>
                </a:solidFill>
                <a:ea typeface="Calibri"/>
                <a:cs typeface="Calibri"/>
                <a:sym typeface="Calibri"/>
              </a:rPr>
              <a:t> </a:t>
            </a:r>
            <a:r>
              <a:rPr lang="en-US" sz="1200" i="0" u="none" strike="noStrike" cap="none" dirty="0" err="1">
                <a:solidFill>
                  <a:srgbClr val="4D8830"/>
                </a:solidFill>
                <a:ea typeface="Calibri"/>
                <a:cs typeface="Calibri"/>
                <a:sym typeface="Calibri"/>
              </a:rPr>
              <a:t>médicas</a:t>
            </a:r>
            <a:r>
              <a:rPr lang="en-US" sz="1200" i="0" u="none" strike="noStrike" cap="none" dirty="0">
                <a:solidFill>
                  <a:schemeClr val="dk1"/>
                </a:solidFill>
                <a:ea typeface="Calibri"/>
                <a:cs typeface="Calibri"/>
                <a:sym typeface="Calibri"/>
              </a:rPr>
              <a:t>, </a:t>
            </a:r>
            <a:r>
              <a:rPr lang="en-US" sz="1200" i="0" u="none" strike="noStrike" cap="none" dirty="0">
                <a:solidFill>
                  <a:srgbClr val="4D8830"/>
                </a:solidFill>
                <a:ea typeface="Calibri"/>
                <a:cs typeface="Calibri"/>
                <a:sym typeface="Calibri"/>
              </a:rPr>
              <a:t>Personas con </a:t>
            </a:r>
            <a:r>
              <a:rPr lang="en-US" sz="1200" i="0" u="none" strike="noStrike" cap="none" dirty="0" err="1">
                <a:solidFill>
                  <a:srgbClr val="4D8830"/>
                </a:solidFill>
                <a:ea typeface="Calibri"/>
                <a:cs typeface="Calibri"/>
                <a:sym typeface="Calibri"/>
              </a:rPr>
              <a:t>discapacidad</a:t>
            </a:r>
            <a:r>
              <a:rPr lang="en-US" sz="1200" i="0" u="none" strike="noStrike" cap="none" dirty="0">
                <a:solidFill>
                  <a:schemeClr val="dk1"/>
                </a:solidFill>
                <a:ea typeface="Calibri"/>
                <a:cs typeface="Calibri"/>
                <a:sym typeface="Calibri"/>
              </a:rPr>
              <a:t>, </a:t>
            </a:r>
            <a:r>
              <a:rPr lang="en-US" dirty="0" err="1">
                <a:solidFill>
                  <a:schemeClr val="accent6">
                    <a:lumMod val="75000"/>
                  </a:schemeClr>
                </a:solidFill>
              </a:rPr>
              <a:t>Residentes</a:t>
            </a:r>
            <a:r>
              <a:rPr lang="en-US" dirty="0">
                <a:solidFill>
                  <a:schemeClr val="accent6">
                    <a:lumMod val="75000"/>
                  </a:schemeClr>
                </a:solidFill>
              </a:rPr>
              <a:t> de </a:t>
            </a:r>
            <a:r>
              <a:rPr lang="en-US" dirty="0" err="1">
                <a:solidFill>
                  <a:schemeClr val="accent6">
                    <a:lumMod val="75000"/>
                  </a:schemeClr>
                </a:solidFill>
              </a:rPr>
              <a:t>bajos</a:t>
            </a:r>
            <a:r>
              <a:rPr lang="en-US" dirty="0">
                <a:solidFill>
                  <a:schemeClr val="accent6">
                    <a:lumMod val="75000"/>
                  </a:schemeClr>
                </a:solidFill>
              </a:rPr>
              <a:t> </a:t>
            </a:r>
            <a:r>
              <a:rPr lang="en-US" dirty="0" err="1">
                <a:solidFill>
                  <a:schemeClr val="accent6">
                    <a:lumMod val="75000"/>
                  </a:schemeClr>
                </a:solidFill>
              </a:rPr>
              <a:t>ingresos</a:t>
            </a:r>
            <a:r>
              <a:rPr lang="en-US" dirty="0">
                <a:solidFill>
                  <a:schemeClr val="accent6">
                    <a:lumMod val="75000"/>
                  </a:schemeClr>
                </a:solidFill>
              </a:rPr>
              <a:t>, </a:t>
            </a:r>
            <a:r>
              <a:rPr lang="en-US" dirty="0" err="1">
                <a:solidFill>
                  <a:schemeClr val="accent6">
                    <a:lumMod val="75000"/>
                  </a:schemeClr>
                </a:solidFill>
              </a:rPr>
              <a:t>Comunidades</a:t>
            </a:r>
            <a:r>
              <a:rPr lang="en-US" dirty="0">
                <a:solidFill>
                  <a:schemeClr val="accent6">
                    <a:lumMod val="75000"/>
                  </a:schemeClr>
                </a:solidFill>
              </a:rPr>
              <a:t> de color, </a:t>
            </a:r>
            <a:r>
              <a:rPr lang="en-US" dirty="0" err="1">
                <a:solidFill>
                  <a:schemeClr val="accent6">
                    <a:lumMod val="75000"/>
                  </a:schemeClr>
                </a:solidFill>
              </a:rPr>
              <a:t>Comunidades</a:t>
            </a:r>
            <a:r>
              <a:rPr lang="en-US" dirty="0">
                <a:solidFill>
                  <a:schemeClr val="accent6">
                    <a:lumMod val="75000"/>
                  </a:schemeClr>
                </a:solidFill>
              </a:rPr>
              <a:t> </a:t>
            </a:r>
            <a:r>
              <a:rPr lang="en-US" dirty="0" err="1">
                <a:solidFill>
                  <a:schemeClr val="accent6">
                    <a:lumMod val="75000"/>
                  </a:schemeClr>
                </a:solidFill>
              </a:rPr>
              <a:t>indígenas</a:t>
            </a:r>
            <a:r>
              <a:rPr lang="en-US" dirty="0">
                <a:solidFill>
                  <a:schemeClr val="accent6">
                    <a:lumMod val="75000"/>
                  </a:schemeClr>
                </a:solidFill>
              </a:rPr>
              <a:t>, </a:t>
            </a:r>
            <a:r>
              <a:rPr lang="en-US" sz="1200" dirty="0">
                <a:solidFill>
                  <a:srgbClr val="4D8830"/>
                </a:solidFill>
                <a:cs typeface="Calibri"/>
                <a:sym typeface="Calibri"/>
              </a:rPr>
              <a:t>Personas que </a:t>
            </a:r>
            <a:r>
              <a:rPr lang="en-US" sz="1200" dirty="0" err="1">
                <a:solidFill>
                  <a:srgbClr val="4D8830"/>
                </a:solidFill>
                <a:cs typeface="Calibri"/>
                <a:sym typeface="Calibri"/>
              </a:rPr>
              <a:t>viven</a:t>
            </a:r>
            <a:r>
              <a:rPr lang="en-US" sz="1200" dirty="0">
                <a:solidFill>
                  <a:srgbClr val="4D8830"/>
                </a:solidFill>
                <a:cs typeface="Calibri"/>
                <a:sym typeface="Calibri"/>
              </a:rPr>
              <a:t> </a:t>
            </a:r>
            <a:r>
              <a:rPr lang="en-US" sz="1200" dirty="0" err="1">
                <a:solidFill>
                  <a:srgbClr val="4D8830"/>
                </a:solidFill>
                <a:cs typeface="Calibri"/>
                <a:sym typeface="Calibri"/>
              </a:rPr>
              <a:t>solas</a:t>
            </a:r>
            <a:r>
              <a:rPr lang="en-US" sz="1200" dirty="0">
                <a:solidFill>
                  <a:srgbClr val="4D8830"/>
                </a:solidFill>
                <a:cs typeface="Calibri"/>
                <a:sym typeface="Calibri"/>
              </a:rPr>
              <a:t>, Personas sin </a:t>
            </a:r>
            <a:r>
              <a:rPr lang="en-US" sz="1200" dirty="0" err="1">
                <a:solidFill>
                  <a:srgbClr val="4D8830"/>
                </a:solidFill>
                <a:cs typeface="Calibri"/>
                <a:sym typeface="Calibri"/>
              </a:rPr>
              <a:t>hogar</a:t>
            </a:r>
            <a:r>
              <a:rPr lang="en-US" sz="1200" i="0" u="none" strike="noStrike" cap="none" dirty="0">
                <a:solidFill>
                  <a:srgbClr val="4D8830"/>
                </a:solidFill>
                <a:ea typeface="+mn-ea"/>
                <a:cs typeface="Calibri"/>
                <a:sym typeface="Calibri"/>
              </a:rPr>
              <a:t>, y </a:t>
            </a:r>
            <a:r>
              <a:rPr lang="en-US" sz="1200" i="0" u="none" strike="noStrike" cap="none" dirty="0" err="1">
                <a:solidFill>
                  <a:srgbClr val="4D8830"/>
                </a:solidFill>
                <a:ea typeface="Calibri"/>
                <a:cs typeface="Calibri"/>
                <a:sym typeface="Calibri"/>
              </a:rPr>
              <a:t>Trabajadores</a:t>
            </a:r>
            <a:r>
              <a:rPr lang="en-US" sz="1200" i="0" u="none" strike="noStrike" cap="none" dirty="0">
                <a:solidFill>
                  <a:srgbClr val="4D8830"/>
                </a:solidFill>
                <a:ea typeface="Calibri"/>
                <a:cs typeface="Calibri"/>
                <a:sym typeface="Calibri"/>
              </a:rPr>
              <a:t> al </a:t>
            </a:r>
            <a:r>
              <a:rPr lang="en-US" sz="1200" i="0" u="none" strike="noStrike" cap="none" dirty="0" err="1">
                <a:solidFill>
                  <a:srgbClr val="4D8830"/>
                </a:solidFill>
                <a:ea typeface="Calibri"/>
                <a:cs typeface="Calibri"/>
                <a:sym typeface="Calibri"/>
              </a:rPr>
              <a:t>aire</a:t>
            </a:r>
            <a:r>
              <a:rPr lang="en-US" sz="1200" i="0" u="none" strike="noStrike" cap="none" dirty="0">
                <a:solidFill>
                  <a:srgbClr val="4D8830"/>
                </a:solidFill>
                <a:ea typeface="Calibri"/>
                <a:cs typeface="Calibri"/>
                <a:sym typeface="Calibri"/>
              </a:rPr>
              <a:t> libre</a:t>
            </a:r>
            <a:endParaRPr lang="en-US" sz="1200" i="0" u="none" strike="noStrike" cap="none" dirty="0">
              <a:solidFill>
                <a:schemeClr val="dk1"/>
              </a:solidFill>
              <a:ea typeface="Calibri"/>
              <a:cs typeface="Calibri"/>
              <a:sym typeface="Calibri"/>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Los residentes también pueden enfrentarse a múltiples vulnerabilidades a la vez.</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sz="1050" dirty="0">
              <a:cs typeface="Calibri"/>
            </a:endParaRPr>
          </a:p>
        </p:txBody>
      </p:sp>
      <p:sp>
        <p:nvSpPr>
          <p:cNvPr id="4" name="Slide Number Placeholder 3"/>
          <p:cNvSpPr>
            <a:spLocks noGrp="1"/>
          </p:cNvSpPr>
          <p:nvPr>
            <p:ph type="sldNum" sz="quarter" idx="5"/>
          </p:nvPr>
        </p:nvSpPr>
        <p:spPr/>
        <p:txBody>
          <a:bodyPr/>
          <a:lstStyle/>
          <a:p>
            <a:fld id="{15C00E32-E642-4817-A510-DD1A5EA01511}" type="slidenum">
              <a:rPr lang="en-US" smtClean="0"/>
              <a:t>5</a:t>
            </a:fld>
            <a:endParaRPr lang="en-US" dirty="0"/>
          </a:p>
        </p:txBody>
      </p:sp>
    </p:spTree>
    <p:extLst>
      <p:ext uri="{BB962C8B-B14F-4D97-AF65-F5344CB8AC3E}">
        <p14:creationId xmlns:p14="http://schemas.microsoft.com/office/powerpoint/2010/main" val="369933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empezar, cubriremos la preparación para catástrofes climáticas. Los desastres pueden ocurrir inesperadamente, por lo que es importante estar preparado con anticipación.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Antes de sumergirnos, ¿podemos levantar la mano, quién tiene un kit de preparación en casa?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primer paso para estar preparado es conocer los eventos que ocurren localmente. Puede obtener información sobre estos eventos inscribiéndose para recibir alertas de emergencia y evacuación, de las que hablaremos más adelante. Y seguir a las agencias locales del Condado de Alameda, como los Bomberos y la Oficina de Servicios de Emergencia, para mantenerse al día sobre los eventos que suceden en el Condado. </a:t>
            </a:r>
          </a:p>
          <a:p>
            <a:pPr marL="0" marR="0" indent="0">
              <a:lnSpc>
                <a:spcPct val="115000"/>
              </a:lnSpc>
              <a:spcBef>
                <a:spcPts val="0"/>
              </a:spcBef>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paso 2 consiste en tener un plan. Revise su plan de evacuación con su familia y/o amigos y tenga un lugar de reunión designado para las evacuaciones.. Por ejemplo, conozca la ruta más rápida para salir de su área si un incendio forestal se acerca a su casa.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El paso 3 es hacer un kit de preparación. Hablaremos más sobre esto en la siguiente diapositiva.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Por último, el paso 4 es involucrarse. Puede inscribirse como voluntario para ayudar a otros y fortalecer su comunidad visitando acgov.org/</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ready</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involved</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Visite ready.gov/kit para ver una lista de verificación de los artículos que debe incluir en su kit de preparación.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Empaque agua y comida para varios días, idealmente 1 galón de agua por persona por día.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Empaque todos los artículos juntos en una bolsa duradera y guárdela en un lugar de fácil acceso donde pueda agarrarla rápidamente cuando necesite salir.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Los miembros de la familia pueden empacar bolsas individuales que incluyen artículos como ropa, pertenencias personales y actividades entretenidas para los niños.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no olvide empacar las necesidades esenciales para los miembros especiales de la familia, como comida para mascotas para su perro o medicamentos que salvan vidas para un adulto mayor de la familia.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Cree un kit de preparación para su hogar, trabajo y auto.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Y actualice sus kits todos los años para asegurarse de que todos los alimentos y medicamentos no estén vencidos.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4" name="Google Shape;17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Visite ACAlert.org para suscribirse a nuestro sistema de mensajería y recibir alertas sobre desastres relacionados con el clima, información sobre terremotos y otros peligros.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Cuando una emergencia amenaza vidas, es fundamental que podamos comunicarnos con usted.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AC </a:t>
            </a:r>
            <a:r>
              <a:rPr lang="es-ES" sz="1100" kern="100" dirty="0" err="1">
                <a:effectLst/>
                <a:latin typeface="Aptos" panose="020B0004020202020204" pitchFamily="34" charset="0"/>
                <a:ea typeface="Aptos" panose="020B0004020202020204" pitchFamily="34" charset="0"/>
                <a:cs typeface="Times New Roman" panose="02020603050405020304" pitchFamily="18" charset="0"/>
              </a:rPr>
              <a:t>Alert</a:t>
            </a:r>
            <a:r>
              <a:rPr lang="es-ES" sz="1100" kern="100" dirty="0">
                <a:effectLst/>
                <a:latin typeface="Aptos" panose="020B0004020202020204" pitchFamily="34" charset="0"/>
                <a:ea typeface="Aptos" panose="020B0004020202020204" pitchFamily="34" charset="0"/>
                <a:cs typeface="Times New Roman" panose="02020603050405020304" pitchFamily="18" charset="0"/>
              </a:rPr>
              <a:t> le envía mensajes de emergencia a los dispositivos elegidos para eventos en el Condado.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s-ES" sz="1100" kern="100" dirty="0">
                <a:effectLst/>
                <a:latin typeface="Aptos" panose="020B0004020202020204" pitchFamily="34" charset="0"/>
                <a:ea typeface="Aptos" panose="020B0004020202020204" pitchFamily="34" charset="0"/>
                <a:cs typeface="Times New Roman" panose="02020603050405020304" pitchFamily="18" charset="0"/>
              </a:rPr>
              <a:t>Puede recibir alertas como un mensaje de texto, correo electrónico o incluso una llamada telefónica a un teléfono fijo.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alamedacountyoe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protect.genasys.com/search?z=12.452394031320452&amp;latlon=37.88914283705607%2C-122.05949924999999" TargetMode="External"/><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cdc.gov/healthywater/emergency/making-water-saf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acphd.org/resource-guid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s://www.acpwa.org/about-us/roadclosure.pag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lhmp.acgov.org/map.html?mapUrl=flood_hazard"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msc.fema.gov/portal/search?AddressQuery=5901%20Chabot%20Road%20Oakland%20CA%2094618" TargetMode="Externa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https://www.acpwa.org/prepare-for-winter-storms.page"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s://www.pge.com/es/outages-and-safety/safety/electric-safety/general-outage-safety.html" TargetMode="External"/><Relationship Id="rId13" Type="http://schemas.openxmlformats.org/officeDocument/2006/relationships/hyperlink" Target="https://disabilitydisasteraccess.org/" TargetMode="External"/><Relationship Id="rId18" Type="http://schemas.openxmlformats.org/officeDocument/2006/relationships/hyperlink" Target="https://ia.cpuc.ca.gov/firemap/" TargetMode="External"/><Relationship Id="rId3" Type="http://schemas.openxmlformats.org/officeDocument/2006/relationships/image" Target="../media/image51.png"/><Relationship Id="rId7" Type="http://schemas.openxmlformats.org/officeDocument/2006/relationships/hyperlink" Target="https://www.pge.com/en_US/residential/outages/public-safety-power-shuttoff/prepare-for-psps.page?WT.mc_id=Vanity_outageprep" TargetMode="External"/><Relationship Id="rId12" Type="http://schemas.openxmlformats.org/officeDocument/2006/relationships/hyperlink" Target="https://www.pge.com/en/account/billing-and-assistance/financial-assistance/vulnerable-customer-status.html" TargetMode="External"/><Relationship Id="rId17"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32.xml"/><Relationship Id="rId16" Type="http://schemas.openxmlformats.org/officeDocument/2006/relationships/hyperlink" Target="https://pgealerts.alerts.pge.com/updates/psps-events/?_gl=1*kbbpo7*_ga*MTQzNTk5MDM2OC4xNjg4NTk4NzIy*_ga_FQYX57XZEJ*MTY4ODU5ODcyMy4xLjEuMTY4ODU5OTY1Ny44LjAuMA..&amp;_ga=2.41780449.296268502.1688598722-1435990368.1688598722" TargetMode="External"/><Relationship Id="rId1" Type="http://schemas.openxmlformats.org/officeDocument/2006/relationships/slideLayout" Target="../slideLayouts/slideLayout8.xml"/><Relationship Id="rId6" Type="http://schemas.openxmlformats.org/officeDocument/2006/relationships/hyperlink" Target="https://www.pge.com/es/account/manage-my-account.html" TargetMode="External"/><Relationship Id="rId11" Type="http://schemas.openxmlformats.org/officeDocument/2006/relationships/hyperlink" Target="https://www.pge.com/es/account/billing-and-assistance/financial-assistance/vulnerable-customer-status.html" TargetMode="External"/><Relationship Id="rId5" Type="http://schemas.openxmlformats.org/officeDocument/2006/relationships/hyperlink" Target="https://pgealerts.alerts.pge.com/updates/" TargetMode="External"/><Relationship Id="rId15" Type="http://schemas.openxmlformats.org/officeDocument/2006/relationships/hyperlink" Target="https://pgealerts.alerts.pge.com/es/ways-we-can-help/" TargetMode="External"/><Relationship Id="rId10" Type="http://schemas.openxmlformats.org/officeDocument/2006/relationships/hyperlink" Target="https://www.pge.com/es/account/billing-and-assistance/financial-assistance/medical-baseline-program.html" TargetMode="External"/><Relationship Id="rId4" Type="http://schemas.openxmlformats.org/officeDocument/2006/relationships/hyperlink" Target="https://pgealerts.alerts.pge.com/es/psps-updates/" TargetMode="External"/><Relationship Id="rId9" Type="http://schemas.openxmlformats.org/officeDocument/2006/relationships/hyperlink" Target="https://www.pge.com/en/account/billing-and-assistance/financial-assistance/medical-baseline-program.html" TargetMode="External"/><Relationship Id="rId14" Type="http://schemas.openxmlformats.org/officeDocument/2006/relationships/hyperlink" Target="https://www.pge.com/es/outages-and-safety/outage-preparedness-and-support/health-and-accessibility-support/food-lodging-and-transportation.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file:///\\us01nea012.user.root.acgov.org\GSA_Shares\GSAData\SUSTAINABILITY\Climate\Adaptation\Training\Our%20Template%20Fire,%20Heat%20Season%20Training\Climate%20Disasters\2024-03%20Translation\Change%20to%20https:\www.acpwa.org\prepare-for-winter-storms.page" TargetMode="External"/><Relationship Id="rId3" Type="http://schemas.openxmlformats.org/officeDocument/2006/relationships/hyperlink" Target="https://www.zone7water.com/post/get-flood-ready" TargetMode="External"/><Relationship Id="rId7" Type="http://schemas.openxmlformats.org/officeDocument/2006/relationships/hyperlink" Target="https://www.acpwa.org/prepare-for-winter-storms.page"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lhmp.acgov.org/map.html?mapUrl=flood_hazard" TargetMode="External"/><Relationship Id="rId11" Type="http://schemas.openxmlformats.org/officeDocument/2006/relationships/image" Target="../media/image52.png"/><Relationship Id="rId5" Type="http://schemas.openxmlformats.org/officeDocument/2006/relationships/hyperlink" Target="https://community.fema.gov/ProtectiveActions/s/article/Flood" TargetMode="External"/><Relationship Id="rId10" Type="http://schemas.openxmlformats.org/officeDocument/2006/relationships/hyperlink" Target="https://www.acpwa.org/about-us/roadclosure.page?" TargetMode="External"/><Relationship Id="rId4" Type="http://schemas.openxmlformats.org/officeDocument/2006/relationships/hyperlink" Target="https://fema-community-files.s3.amazonaws.com/hazard-information-sheets/Flood-Spanish.pdf" TargetMode="External"/><Relationship Id="rId9" Type="http://schemas.openxmlformats.org/officeDocument/2006/relationships/hyperlink" Target="https://msc.fema.gov/portal/search?AddressQuery=5901%20Chabot%20Road%20Oakland%20CA%209461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acgov.org/ready/involved.ht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ready.gov/kit" TargetMode="External"/><Relationship Id="rId5" Type="http://schemas.openxmlformats.org/officeDocument/2006/relationships/hyperlink" Target="http://www.ready.gov.org/"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www.ready.gov/"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18247" r="18246"/>
          <a:stretch/>
        </p:blipFill>
        <p:spPr>
          <a:xfrm>
            <a:off x="3669574" y="68416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86" name="Google Shape;86;p1"/>
          <p:cNvSpPr txBox="1"/>
          <p:nvPr/>
        </p:nvSpPr>
        <p:spPr>
          <a:xfrm>
            <a:off x="1668655" y="3514768"/>
            <a:ext cx="9141618" cy="22496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18"/>
              <a:buFont typeface="Arial"/>
              <a:buNone/>
            </a:pPr>
            <a:br>
              <a:rPr lang="en-US" sz="4218"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
        <p:nvSpPr>
          <p:cNvPr id="87" name="Google Shape;87;p1"/>
          <p:cNvSpPr txBox="1"/>
          <p:nvPr/>
        </p:nvSpPr>
        <p:spPr>
          <a:xfrm>
            <a:off x="2629480" y="5009060"/>
            <a:ext cx="7215614" cy="10177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399"/>
              <a:buFont typeface="Calibri"/>
              <a:buNone/>
            </a:pPr>
            <a:endParaRPr sz="2399" b="0" i="0" u="none" strike="noStrike" cap="none">
              <a:solidFill>
                <a:srgbClr val="00738C"/>
              </a:solidFill>
              <a:latin typeface="Calibri"/>
              <a:ea typeface="Calibri"/>
              <a:cs typeface="Calibri"/>
              <a:sym typeface="Calibri"/>
            </a:endParaRPr>
          </a:p>
        </p:txBody>
      </p:sp>
      <p:pic>
        <p:nvPicPr>
          <p:cNvPr id="89" name="Google Shape;89;p1"/>
          <p:cNvPicPr preferRelativeResize="0"/>
          <p:nvPr/>
        </p:nvPicPr>
        <p:blipFill rotWithShape="1">
          <a:blip r:embed="rId4">
            <a:alphaModFix/>
          </a:blip>
          <a:srcRect l="21212" t="-389" r="-302"/>
          <a:stretch/>
        </p:blipFill>
        <p:spPr>
          <a:xfrm>
            <a:off x="6479147" y="707977"/>
            <a:ext cx="2282932" cy="2265810"/>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90" name="Google Shape;90;p1"/>
          <p:cNvSpPr/>
          <p:nvPr/>
        </p:nvSpPr>
        <p:spPr>
          <a:xfrm>
            <a:off x="291220" y="5581943"/>
            <a:ext cx="11606400" cy="828600"/>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595959"/>
              </a:buClr>
              <a:buSzPts val="1560"/>
              <a:buFont typeface="Arial"/>
              <a:buNone/>
            </a:pP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Basado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en</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materiales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desarrollados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por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el</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Departamento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Sostenibilidad</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la Ciudad de San Leandro, la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Oficina</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Sostenibilidad</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del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Condado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Alameda y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el</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Departamento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Preparación</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y Respuesta ante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Emergencias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Sanitarias</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del </a:t>
            </a:r>
            <a:r>
              <a:rPr lang="en-US" sz="2000" b="1" i="1" u="none" strike="noStrike" cap="none" dirty="0" err="1">
                <a:solidFill>
                  <a:schemeClr val="bg1">
                    <a:lumMod val="50000"/>
                  </a:schemeClr>
                </a:solidFill>
                <a:latin typeface="Franklin Gothic Medium" panose="020B0603020102020204" pitchFamily="34" charset="0"/>
                <a:ea typeface="Franklin Gothic"/>
                <a:cs typeface="Franklin Gothic"/>
                <a:sym typeface="Franklin Gothic"/>
              </a:rPr>
              <a:t>Condado</a:t>
            </a:r>
            <a:r>
              <a:rPr lang="en-US"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rPr>
              <a:t> de Alameda.</a:t>
            </a:r>
            <a:endParaRPr sz="2000" b="1" i="1" u="none" strike="noStrike" cap="none" dirty="0">
              <a:solidFill>
                <a:schemeClr val="bg1">
                  <a:lumMod val="50000"/>
                </a:schemeClr>
              </a:solidFill>
              <a:latin typeface="Franklin Gothic Medium" panose="020B0603020102020204" pitchFamily="34" charset="0"/>
              <a:ea typeface="Franklin Gothic"/>
              <a:cs typeface="Franklin Gothic"/>
              <a:sym typeface="Franklin Gothic"/>
            </a:endParaRPr>
          </a:p>
        </p:txBody>
      </p:sp>
      <p:sp>
        <p:nvSpPr>
          <p:cNvPr id="92" name="Google Shape;92;p1"/>
          <p:cNvSpPr/>
          <p:nvPr/>
        </p:nvSpPr>
        <p:spPr>
          <a:xfrm>
            <a:off x="1803204" y="4124368"/>
            <a:ext cx="8582400" cy="1341600"/>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70000"/>
              </a:lnSpc>
              <a:spcBef>
                <a:spcPts val="0"/>
              </a:spcBef>
              <a:spcAft>
                <a:spcPts val="0"/>
              </a:spcAft>
              <a:buClr>
                <a:srgbClr val="2F5496"/>
              </a:buClr>
              <a:buSzPts val="5167"/>
              <a:buFont typeface="Calibri"/>
              <a:buNone/>
            </a:pPr>
            <a:r>
              <a:rPr lang="en-US" sz="4800" b="1" dirty="0" err="1">
                <a:solidFill>
                  <a:srgbClr val="0082B3"/>
                </a:solidFill>
                <a:latin typeface="Franklin Gothic Medium" panose="020B0603020102020204" pitchFamily="34" charset="0"/>
                <a:ea typeface="Calibri"/>
                <a:cs typeface="Calibri"/>
                <a:sym typeface="Calibri"/>
              </a:rPr>
              <a:t>Capacitación</a:t>
            </a:r>
            <a:r>
              <a:rPr lang="en-US" sz="4800" b="1" i="0" u="none" strike="noStrike" cap="none" dirty="0">
                <a:solidFill>
                  <a:srgbClr val="0082B3"/>
                </a:solidFill>
                <a:latin typeface="Franklin Gothic Medium" panose="020B0603020102020204" pitchFamily="34" charset="0"/>
                <a:ea typeface="Calibri"/>
                <a:cs typeface="Calibri"/>
                <a:sym typeface="Calibri"/>
              </a:rPr>
              <a:t> </a:t>
            </a:r>
            <a:r>
              <a:rPr lang="en-US" sz="4800" b="1" i="0" u="none" strike="noStrike" cap="none" dirty="0" err="1">
                <a:solidFill>
                  <a:srgbClr val="0082B3"/>
                </a:solidFill>
                <a:latin typeface="Franklin Gothic Medium" panose="020B0603020102020204" pitchFamily="34" charset="0"/>
                <a:ea typeface="Calibri"/>
                <a:cs typeface="Calibri"/>
                <a:sym typeface="Calibri"/>
              </a:rPr>
              <a:t>sobre</a:t>
            </a:r>
            <a:r>
              <a:rPr lang="en-US" sz="4800" b="1" i="0" u="none" strike="noStrike" cap="none" dirty="0">
                <a:solidFill>
                  <a:srgbClr val="0082B3"/>
                </a:solidFill>
                <a:latin typeface="Franklin Gothic Medium" panose="020B0603020102020204" pitchFamily="34" charset="0"/>
                <a:ea typeface="Calibri"/>
                <a:cs typeface="Calibri"/>
                <a:sym typeface="Calibri"/>
              </a:rPr>
              <a:t> la </a:t>
            </a:r>
            <a:r>
              <a:rPr lang="en-US" sz="4800" b="1" i="0" u="none" strike="noStrike" cap="none" dirty="0" err="1">
                <a:solidFill>
                  <a:srgbClr val="0082B3"/>
                </a:solidFill>
                <a:latin typeface="Franklin Gothic Medium" panose="020B0603020102020204" pitchFamily="34" charset="0"/>
                <a:ea typeface="Calibri"/>
                <a:cs typeface="Calibri"/>
                <a:sym typeface="Calibri"/>
              </a:rPr>
              <a:t>temporada</a:t>
            </a:r>
            <a:r>
              <a:rPr lang="en-US" sz="4800" b="1" i="0" u="none" strike="noStrike" cap="none" dirty="0">
                <a:solidFill>
                  <a:srgbClr val="0082B3"/>
                </a:solidFill>
                <a:latin typeface="Franklin Gothic Medium" panose="020B0603020102020204" pitchFamily="34" charset="0"/>
                <a:ea typeface="Calibri"/>
                <a:cs typeface="Calibri"/>
                <a:sym typeface="Calibri"/>
              </a:rPr>
              <a:t> de </a:t>
            </a:r>
            <a:r>
              <a:rPr lang="en-US" sz="48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800" b="1" i="0" u="none" strike="noStrike" cap="none" dirty="0">
                <a:solidFill>
                  <a:srgbClr val="0082B3"/>
                </a:solidFill>
                <a:latin typeface="Franklin Gothic Medium" panose="020B0603020102020204" pitchFamily="34" charset="0"/>
                <a:ea typeface="Calibri"/>
                <a:cs typeface="Calibri"/>
                <a:sym typeface="Calibri"/>
              </a:rPr>
              <a:t> </a:t>
            </a:r>
            <a:r>
              <a:rPr lang="en-US" sz="4800" b="1" i="0" u="none" strike="noStrike" cap="none" dirty="0" err="1">
                <a:solidFill>
                  <a:srgbClr val="0082B3"/>
                </a:solidFill>
                <a:latin typeface="Franklin Gothic Medium" panose="020B0603020102020204" pitchFamily="34" charset="0"/>
                <a:ea typeface="Calibri"/>
                <a:cs typeface="Calibri"/>
                <a:sym typeface="Calibri"/>
              </a:rPr>
              <a:t>invernales</a:t>
            </a:r>
            <a:r>
              <a:rPr lang="en-US" sz="4800" b="1" i="0" u="none" strike="noStrike" cap="none" dirty="0">
                <a:solidFill>
                  <a:srgbClr val="0082B3"/>
                </a:solidFill>
                <a:latin typeface="Franklin Gothic Medium" panose="020B0603020102020204" pitchFamily="34" charset="0"/>
                <a:ea typeface="Calibri"/>
                <a:cs typeface="Calibri"/>
                <a:sym typeface="Calibri"/>
              </a:rPr>
              <a:t> </a:t>
            </a:r>
            <a:endParaRPr sz="48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94" name="Google Shape;94;p1"/>
          <p:cNvSpPr txBox="1"/>
          <p:nvPr/>
        </p:nvSpPr>
        <p:spPr>
          <a:xfrm>
            <a:off x="3669538" y="3134737"/>
            <a:ext cx="2426462" cy="60586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Letrero de la tienda que dice "cerrado"</a:t>
            </a:r>
          </a:p>
        </p:txBody>
      </p:sp>
      <p:sp>
        <p:nvSpPr>
          <p:cNvPr id="95" name="Google Shape;95;p1"/>
          <p:cNvSpPr txBox="1"/>
          <p:nvPr/>
        </p:nvSpPr>
        <p:spPr>
          <a:xfrm>
            <a:off x="6378513" y="3134738"/>
            <a:ext cx="2755961"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El letrero dice "área propensa a inundaciones"</a:t>
            </a:r>
          </a:p>
        </p:txBody>
      </p:sp>
      <p:sp>
        <p:nvSpPr>
          <p:cNvPr id="15" name="Rectangle 3">
            <a:extLst>
              <a:ext uri="{FF2B5EF4-FFF2-40B4-BE49-F238E27FC236}">
                <a16:creationId xmlns:a16="http://schemas.microsoft.com/office/drawing/2014/main" id="{12492A73-CCBB-4B28-95E3-9D8027A1DAEA}"/>
              </a:ext>
            </a:extLst>
          </p:cNvPr>
          <p:cNvSpPr/>
          <p:nvPr/>
        </p:nvSpPr>
        <p:spPr>
          <a:xfrm>
            <a:off x="11238331" y="6410655"/>
            <a:ext cx="914400" cy="38996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kern="0"/>
              <a:t>v.</a:t>
            </a:r>
            <a:r>
              <a:rPr lang="en-US" sz="1200" i="1"/>
              <a:t>6</a:t>
            </a:r>
            <a:r>
              <a:rPr lang="en-US" sz="1200" i="1" kern="0"/>
              <a:t>.2024</a:t>
            </a:r>
            <a:endParaRPr lang="en-US" sz="1200" i="1"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p:nvPr/>
        </p:nvSpPr>
        <p:spPr>
          <a:xfrm>
            <a:off x="1065212" y="533400"/>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Redes </a:t>
            </a:r>
            <a:r>
              <a:rPr lang="en-US" sz="4400" b="1" i="0" u="none" strike="noStrike" cap="none" dirty="0" err="1">
                <a:solidFill>
                  <a:srgbClr val="0082B3"/>
                </a:solidFill>
                <a:latin typeface="Franklin Gothic Medium" panose="020B0603020102020204" pitchFamily="34" charset="0"/>
                <a:ea typeface="Calibri"/>
                <a:cs typeface="Calibri"/>
                <a:sym typeface="Calibri"/>
              </a:rPr>
              <a:t>sociales</a:t>
            </a:r>
            <a:r>
              <a:rPr lang="en-US" sz="4400" b="1" i="0" u="none" strike="noStrike" cap="none" dirty="0">
                <a:solidFill>
                  <a:srgbClr val="0082B3"/>
                </a:solidFill>
                <a:latin typeface="Franklin Gothic Medium" panose="020B0603020102020204" pitchFamily="34" charset="0"/>
                <a:ea typeface="Calibri"/>
                <a:cs typeface="Calibri"/>
                <a:sym typeface="Calibri"/>
              </a:rPr>
              <a:t> locales:</a:t>
            </a:r>
            <a:endParaRPr sz="1400" b="0" i="0" u="none" strike="noStrike" cap="none" dirty="0">
              <a:solidFill>
                <a:srgbClr val="0082B3"/>
              </a:solidFill>
              <a:latin typeface="Franklin Gothic Medium" panose="020B0603020102020204" pitchFamily="34" charset="0"/>
              <a:sym typeface="Arial"/>
            </a:endParaRPr>
          </a:p>
        </p:txBody>
      </p:sp>
      <p:sp>
        <p:nvSpPr>
          <p:cNvPr id="202" name="Google Shape;202;p10"/>
          <p:cNvSpPr/>
          <p:nvPr/>
        </p:nvSpPr>
        <p:spPr>
          <a:xfrm>
            <a:off x="1065212" y="1828800"/>
            <a:ext cx="9209756" cy="4191000"/>
          </a:xfrm>
          <a:prstGeom prst="rect">
            <a:avLst/>
          </a:prstGeom>
          <a:noFill/>
          <a:ln>
            <a:noFill/>
          </a:ln>
        </p:spPr>
        <p:txBody>
          <a:bodyPr spcFirstLastPara="1" wrap="square" lIns="91425" tIns="45700" rIns="91425" bIns="45700" anchor="t" anchorCtr="0">
            <a:normAutofit lnSpcReduction="10000"/>
          </a:bodyPr>
          <a:lstStyle/>
          <a:p>
            <a:pPr marL="274320" marR="0" lvl="0" indent="-228600" algn="l" rtl="0">
              <a:lnSpc>
                <a:spcPct val="70000"/>
              </a:lnSpc>
              <a:spcBef>
                <a:spcPts val="0"/>
              </a:spcBef>
              <a:spcAft>
                <a:spcPts val="0"/>
              </a:spcAft>
              <a:buClr>
                <a:srgbClr val="595959"/>
              </a:buClr>
              <a:buSzPts val="2072"/>
              <a:buFont typeface="Arial"/>
              <a:buChar char="•"/>
            </a:pPr>
            <a:r>
              <a:rPr lang="es-ES" sz="2800" b="0" i="0" u="none" strike="noStrike" cap="none" dirty="0">
                <a:solidFill>
                  <a:srgbClr val="595959"/>
                </a:solidFill>
                <a:latin typeface="Franklin Gothic Medium" panose="020B0603020102020204" pitchFamily="34" charset="0"/>
                <a:ea typeface="Calibri"/>
                <a:cs typeface="Calibri"/>
                <a:sym typeface="Calibri"/>
              </a:rPr>
              <a:t>Departamento de Bomberos del Condado de Alameda </a:t>
            </a:r>
            <a:endParaRPr sz="28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600" algn="l" rtl="0">
              <a:lnSpc>
                <a:spcPct val="70000"/>
              </a:lnSpc>
              <a:spcBef>
                <a:spcPts val="1000"/>
              </a:spcBef>
              <a:spcAft>
                <a:spcPts val="0"/>
              </a:spcAft>
              <a:buClr>
                <a:srgbClr val="595959"/>
              </a:buClr>
              <a:buSzPts val="1776"/>
              <a:buFont typeface="Arial"/>
              <a:buChar char="•"/>
            </a:pPr>
            <a:r>
              <a:rPr lang="en-US" sz="2400" b="0" i="0" u="none" strike="noStrike" cap="none" dirty="0">
                <a:solidFill>
                  <a:srgbClr val="595959"/>
                </a:solidFill>
                <a:latin typeface="Franklin Gothic Medium" panose="020B0603020102020204" pitchFamily="34" charset="0"/>
                <a:ea typeface="Calibri"/>
                <a:cs typeface="Calibri"/>
                <a:sym typeface="Calibri"/>
              </a:rPr>
              <a:t>@AlamedaCoFire </a:t>
            </a:r>
            <a:r>
              <a:rPr lang="en-US" sz="2400"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Instagram</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dirty="0">
                <a:solidFill>
                  <a:srgbClr val="595959"/>
                </a:solidFill>
                <a:latin typeface="Franklin Gothic Medium" panose="020B0603020102020204" pitchFamily="34" charset="0"/>
                <a:ea typeface="Calibri"/>
                <a:cs typeface="Calibri"/>
                <a:sym typeface="Calibri"/>
              </a:rPr>
              <a:t>y</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X</a:t>
            </a:r>
            <a:endParaRPr sz="2200" u="sng" kern="1200" dirty="0">
              <a:solidFill>
                <a:srgbClr val="0082B3"/>
              </a:solidFill>
              <a:latin typeface="+mn-lt"/>
              <a:ea typeface="+mn-ea"/>
              <a:cs typeface="+mn-cs"/>
            </a:endParaRPr>
          </a:p>
          <a:p>
            <a:pPr marL="594360" marR="0" lvl="1" indent="-228600" algn="l" rtl="0">
              <a:lnSpc>
                <a:spcPct val="70000"/>
              </a:lnSpc>
              <a:spcBef>
                <a:spcPts val="1000"/>
              </a:spcBef>
              <a:spcAft>
                <a:spcPts val="0"/>
              </a:spcAft>
              <a:buClr>
                <a:srgbClr val="595959"/>
              </a:buClr>
              <a:buSzPts val="1776"/>
              <a:buFont typeface="Arial"/>
              <a:buChar char="•"/>
            </a:pPr>
            <a:r>
              <a:rPr lang="en-US" sz="2400" b="0" i="0" u="none" strike="noStrike" cap="none" dirty="0">
                <a:solidFill>
                  <a:srgbClr val="595959"/>
                </a:solidFill>
                <a:latin typeface="Franklin Gothic Medium" panose="020B0603020102020204" pitchFamily="34" charset="0"/>
                <a:ea typeface="Calibri"/>
                <a:cs typeface="Calibri"/>
                <a:sym typeface="Calibri"/>
              </a:rPr>
              <a:t>@AlamedaCountyFire </a:t>
            </a:r>
            <a:r>
              <a:rPr lang="en-US" sz="2400" b="0" i="0" u="none" strike="noStrike" cap="none"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200" u="sng" kern="1200" dirty="0">
                <a:solidFill>
                  <a:srgbClr val="0082B3"/>
                </a:solidFill>
                <a:latin typeface="+mn-lt"/>
                <a:ea typeface="+mn-ea"/>
                <a:cs typeface="+mn-cs"/>
                <a:sym typeface="Calibri"/>
              </a:rPr>
              <a:t>Facebook</a:t>
            </a:r>
            <a:endParaRPr sz="2200" u="sng" kern="1200" dirty="0">
              <a:solidFill>
                <a:srgbClr val="0082B3"/>
              </a:solidFill>
              <a:latin typeface="+mn-lt"/>
              <a:ea typeface="+mn-ea"/>
              <a:cs typeface="+mn-cs"/>
              <a:sym typeface="Calibri"/>
            </a:endParaRPr>
          </a:p>
          <a:p>
            <a:pPr marL="274320" marR="0" lvl="0" indent="-228600" algn="l" rtl="0">
              <a:lnSpc>
                <a:spcPct val="70000"/>
              </a:lnSpc>
              <a:spcBef>
                <a:spcPts val="1800"/>
              </a:spcBef>
              <a:spcAft>
                <a:spcPts val="0"/>
              </a:spcAft>
              <a:buClr>
                <a:srgbClr val="595959"/>
              </a:buClr>
              <a:buSzPts val="2220"/>
              <a:buFont typeface="Arial"/>
              <a:buChar char="•"/>
            </a:pP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Oficina</a:t>
            </a:r>
            <a:r>
              <a:rPr lang="en-US" sz="2800" dirty="0">
                <a:solidFill>
                  <a:srgbClr val="595959"/>
                </a:solidFill>
                <a:latin typeface="Franklin Gothic Medium" panose="020B0603020102020204" pitchFamily="34" charset="0"/>
                <a:cs typeface="Calibri"/>
                <a:sym typeface="Calibri"/>
              </a:rPr>
              <a:t> de </a:t>
            </a:r>
            <a:r>
              <a:rPr lang="en-US" sz="2800" dirty="0" err="1">
                <a:solidFill>
                  <a:srgbClr val="595959"/>
                </a:solidFill>
                <a:latin typeface="Franklin Gothic Medium" panose="020B0603020102020204" pitchFamily="34" charset="0"/>
                <a:cs typeface="Calibri"/>
                <a:sym typeface="Calibri"/>
              </a:rPr>
              <a:t>Servicios</a:t>
            </a:r>
            <a:r>
              <a:rPr lang="en-US" sz="2800" dirty="0">
                <a:solidFill>
                  <a:srgbClr val="595959"/>
                </a:solidFill>
                <a:latin typeface="Franklin Gothic Medium" panose="020B0603020102020204" pitchFamily="34" charset="0"/>
                <a:cs typeface="Calibri"/>
                <a:sym typeface="Calibri"/>
              </a:rPr>
              <a:t> de </a:t>
            </a:r>
            <a:r>
              <a:rPr lang="en-US" sz="2800" dirty="0" err="1">
                <a:solidFill>
                  <a:srgbClr val="595959"/>
                </a:solidFill>
                <a:latin typeface="Franklin Gothic Medium" panose="020B0603020102020204" pitchFamily="34" charset="0"/>
                <a:cs typeface="Calibri"/>
                <a:sym typeface="Calibri"/>
              </a:rPr>
              <a:t>Emergencia</a:t>
            </a:r>
            <a:r>
              <a:rPr lang="en-US" sz="2800" dirty="0">
                <a:solidFill>
                  <a:srgbClr val="595959"/>
                </a:solidFill>
                <a:latin typeface="Franklin Gothic Medium" panose="020B0603020102020204" pitchFamily="34" charset="0"/>
                <a:cs typeface="Calibri"/>
                <a:sym typeface="Calibri"/>
              </a:rPr>
              <a:t> del </a:t>
            </a:r>
            <a:r>
              <a:rPr lang="en-US" sz="2800" dirty="0" err="1">
                <a:solidFill>
                  <a:srgbClr val="595959"/>
                </a:solidFill>
                <a:latin typeface="Franklin Gothic Medium" panose="020B0603020102020204" pitchFamily="34" charset="0"/>
                <a:cs typeface="Calibri"/>
                <a:sym typeface="Calibri"/>
              </a:rPr>
              <a:t>Condado</a:t>
            </a:r>
            <a:r>
              <a:rPr lang="en-US" sz="2800" dirty="0">
                <a:solidFill>
                  <a:srgbClr val="595959"/>
                </a:solidFill>
                <a:latin typeface="Franklin Gothic Medium" panose="020B0603020102020204" pitchFamily="34" charset="0"/>
                <a:cs typeface="Calibri"/>
                <a:sym typeface="Calibri"/>
              </a:rPr>
              <a:t> de Alameda </a:t>
            </a:r>
            <a:r>
              <a:rPr lang="en-US" sz="2600" b="0" i="0" u="none" strike="noStrike" cap="none" dirty="0">
                <a:solidFill>
                  <a:srgbClr val="595959"/>
                </a:solidFill>
                <a:latin typeface="Calibri"/>
                <a:ea typeface="Calibri"/>
                <a:cs typeface="Calibri"/>
                <a:sym typeface="Calibri"/>
              </a:rPr>
              <a:t>  </a:t>
            </a: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@AlamedaCoAlert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X</a:t>
            </a: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rPr>
              <a:t>@Alamedacountyoes </a:t>
            </a:r>
            <a:r>
              <a:rPr lang="en-US" sz="2400" dirty="0" err="1">
                <a:solidFill>
                  <a:srgbClr val="595959"/>
                </a:solidFill>
                <a:latin typeface="Franklin Gothic Medium" panose="020B0603020102020204" pitchFamily="34" charset="0"/>
                <a:cs typeface="Calibri"/>
              </a:rPr>
              <a:t>en</a:t>
            </a:r>
            <a:r>
              <a:rPr lang="en-US" sz="2400" dirty="0">
                <a:solidFill>
                  <a:srgbClr val="595959"/>
                </a:solidFill>
                <a:latin typeface="Franklin Gothic Medium" panose="020B0603020102020204" pitchFamily="34" charset="0"/>
                <a:cs typeface="Calibri"/>
              </a:rPr>
              <a:t> </a:t>
            </a:r>
            <a:r>
              <a:rPr lang="en-US" sz="2200" u="sng" kern="1200" dirty="0">
                <a:solidFill>
                  <a:srgbClr val="0082B3"/>
                </a:solidFill>
                <a:latin typeface="+mn-lt"/>
                <a:ea typeface="+mn-ea"/>
                <a:cs typeface="+mn-cs"/>
                <a:hlinkClick r:id="rId3">
                  <a:extLst>
                    <a:ext uri="{A12FA001-AC4F-418D-AE19-62706E023703}">
                      <ahyp:hlinkClr xmlns:ahyp="http://schemas.microsoft.com/office/drawing/2018/hyperlinkcolor" val="tx"/>
                    </a:ext>
                  </a:extLst>
                </a:hlinkClick>
              </a:rPr>
              <a:t>Facebook</a:t>
            </a:r>
            <a:r>
              <a:rPr lang="en-US" sz="2200" u="sng" kern="1200" dirty="0">
                <a:solidFill>
                  <a:srgbClr val="0082B3"/>
                </a:solidFill>
                <a:latin typeface="+mn-lt"/>
                <a:ea typeface="+mn-ea"/>
                <a:cs typeface="+mn-cs"/>
              </a:rPr>
              <a:t> </a:t>
            </a:r>
          </a:p>
          <a:p>
            <a:pPr marL="274320" marR="0" lvl="0" indent="-228600" algn="l" rtl="0">
              <a:lnSpc>
                <a:spcPct val="70000"/>
              </a:lnSpc>
              <a:spcBef>
                <a:spcPts val="1800"/>
              </a:spcBef>
              <a:spcAft>
                <a:spcPts val="0"/>
              </a:spcAft>
              <a:buClr>
                <a:srgbClr val="595959"/>
              </a:buClr>
              <a:buSzPts val="2072"/>
              <a:buFont typeface="Arial"/>
              <a:buChar char="•"/>
            </a:pPr>
            <a:r>
              <a:rPr lang="es-ES" sz="2800" dirty="0">
                <a:solidFill>
                  <a:srgbClr val="595959"/>
                </a:solidFill>
                <a:latin typeface="Franklin Gothic Medium" panose="020B0603020102020204" pitchFamily="34" charset="0"/>
                <a:cs typeface="Calibri"/>
                <a:sym typeface="Calibri"/>
              </a:rPr>
              <a:t>Oficina del Sheriff del Condado de Alameda </a:t>
            </a:r>
            <a:endParaRPr sz="2800" dirty="0">
              <a:solidFill>
                <a:srgbClr val="595959"/>
              </a:solidFill>
              <a:latin typeface="Franklin Gothic Medium" panose="020B0603020102020204" pitchFamily="34" charset="0"/>
              <a:cs typeface="Calibri"/>
            </a:endParaRP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@ACSOSheriffs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X</a:t>
            </a:r>
            <a:r>
              <a:rPr lang="en-US" sz="2400" dirty="0">
                <a:solidFill>
                  <a:srgbClr val="595959"/>
                </a:solidFill>
                <a:latin typeface="Franklin Gothic Medium" panose="020B0603020102020204" pitchFamily="34" charset="0"/>
                <a:cs typeface="Calibri"/>
                <a:sym typeface="Calibri"/>
              </a:rPr>
              <a:t> y </a:t>
            </a:r>
            <a:r>
              <a:rPr lang="en-US" sz="2200" u="sng" kern="1200" dirty="0">
                <a:solidFill>
                  <a:srgbClr val="0082B3"/>
                </a:solidFill>
                <a:latin typeface="+mn-lt"/>
                <a:ea typeface="+mn-ea"/>
                <a:cs typeface="+mn-cs"/>
                <a:sym typeface="Calibri"/>
              </a:rPr>
              <a:t>Facebook</a:t>
            </a:r>
            <a:endParaRPr sz="2200" u="sng" kern="1200" dirty="0">
              <a:solidFill>
                <a:srgbClr val="0082B3"/>
              </a:solidFill>
              <a:latin typeface="+mn-lt"/>
              <a:ea typeface="+mn-ea"/>
              <a:cs typeface="+mn-cs"/>
            </a:endParaRPr>
          </a:p>
          <a:p>
            <a:pPr marL="594360" lvl="1" indent="-228600">
              <a:lnSpc>
                <a:spcPct val="70000"/>
              </a:lnSpc>
              <a:spcBef>
                <a:spcPts val="1000"/>
              </a:spcBef>
              <a:buClr>
                <a:srgbClr val="595959"/>
              </a:buClr>
              <a:buSzPts val="1776"/>
              <a:buFont typeface="Arial"/>
              <a:buChar char="•"/>
            </a:pPr>
            <a:r>
              <a:rPr lang="en-US" sz="2400" dirty="0">
                <a:solidFill>
                  <a:srgbClr val="595959"/>
                </a:solidFill>
                <a:latin typeface="Franklin Gothic Medium" panose="020B0603020102020204" pitchFamily="34" charset="0"/>
                <a:cs typeface="Calibri"/>
                <a:sym typeface="Calibri"/>
              </a:rPr>
              <a:t>@alamedacountysheriff </a:t>
            </a:r>
            <a:r>
              <a:rPr lang="en-US" sz="2400" dirty="0" err="1">
                <a:solidFill>
                  <a:srgbClr val="595959"/>
                </a:solidFill>
                <a:latin typeface="Franklin Gothic Medium" panose="020B0603020102020204" pitchFamily="34" charset="0"/>
                <a:cs typeface="Calibri"/>
                <a:sym typeface="Calibri"/>
              </a:rPr>
              <a:t>en</a:t>
            </a:r>
            <a:r>
              <a:rPr lang="en-US" sz="2400" dirty="0">
                <a:solidFill>
                  <a:srgbClr val="595959"/>
                </a:solidFill>
                <a:latin typeface="Franklin Gothic Medium" panose="020B0603020102020204" pitchFamily="34" charset="0"/>
                <a:cs typeface="Calibri"/>
                <a:sym typeface="Calibri"/>
              </a:rPr>
              <a:t> </a:t>
            </a:r>
            <a:r>
              <a:rPr lang="en-US" sz="2200" u="sng" kern="1200" dirty="0">
                <a:solidFill>
                  <a:srgbClr val="0082B3"/>
                </a:solidFill>
                <a:latin typeface="+mn-lt"/>
                <a:ea typeface="+mn-ea"/>
                <a:cs typeface="+mn-cs"/>
                <a:sym typeface="Calibri"/>
              </a:rPr>
              <a:t>Instagram</a:t>
            </a:r>
            <a:endParaRPr sz="2200" u="sng" kern="1200" dirty="0">
              <a:solidFill>
                <a:srgbClr val="0082B3"/>
              </a:solidFill>
              <a:latin typeface="+mn-lt"/>
              <a:ea typeface="+mn-ea"/>
              <a:cs typeface="+mn-cs"/>
              <a:sym typeface="Calibri"/>
            </a:endParaRPr>
          </a:p>
          <a:p>
            <a:pPr marL="274320" indent="-228600">
              <a:lnSpc>
                <a:spcPct val="70000"/>
              </a:lnSpc>
              <a:spcBef>
                <a:spcPts val="1800"/>
              </a:spcBef>
              <a:buClr>
                <a:srgbClr val="595959"/>
              </a:buClr>
              <a:buSzPts val="2072"/>
              <a:buFont typeface="Arial"/>
              <a:buChar char="•"/>
            </a:pPr>
            <a:r>
              <a:rPr lang="pt-BR" sz="2800" dirty="0">
                <a:solidFill>
                  <a:srgbClr val="595959"/>
                </a:solidFill>
                <a:latin typeface="Franklin Gothic Medium" panose="020B0603020102020204" pitchFamily="34" charset="0"/>
                <a:cs typeface="Calibri"/>
                <a:sym typeface="Calibri"/>
              </a:rPr>
              <a:t>Redes </a:t>
            </a:r>
            <a:r>
              <a:rPr lang="pt-BR" sz="2800" dirty="0" err="1">
                <a:solidFill>
                  <a:srgbClr val="595959"/>
                </a:solidFill>
                <a:latin typeface="Franklin Gothic Medium" panose="020B0603020102020204" pitchFamily="34" charset="0"/>
                <a:cs typeface="Calibri"/>
                <a:sym typeface="Calibri"/>
              </a:rPr>
              <a:t>locales</a:t>
            </a:r>
            <a:r>
              <a:rPr lang="pt-BR" sz="2800" dirty="0">
                <a:solidFill>
                  <a:srgbClr val="595959"/>
                </a:solidFill>
                <a:latin typeface="Franklin Gothic Medium" panose="020B0603020102020204" pitchFamily="34" charset="0"/>
                <a:cs typeface="Calibri"/>
                <a:sym typeface="Calibri"/>
              </a:rPr>
              <a:t> </a:t>
            </a:r>
            <a:r>
              <a:rPr lang="pt-BR" sz="2800" dirty="0" err="1">
                <a:solidFill>
                  <a:srgbClr val="595959"/>
                </a:solidFill>
                <a:latin typeface="Franklin Gothic Medium" panose="020B0603020102020204" pitchFamily="34" charset="0"/>
                <a:cs typeface="Calibri"/>
                <a:sym typeface="Calibri"/>
              </a:rPr>
              <a:t>NextDoor</a:t>
            </a:r>
            <a:r>
              <a:rPr lang="pt-BR" sz="2800" dirty="0">
                <a:solidFill>
                  <a:srgbClr val="595959"/>
                </a:solidFill>
                <a:latin typeface="Franklin Gothic Medium" panose="020B0603020102020204" pitchFamily="34" charset="0"/>
                <a:cs typeface="Calibri"/>
                <a:sym typeface="Calibri"/>
              </a:rPr>
              <a:t> o grupos de Facebook </a:t>
            </a:r>
            <a:endParaRPr sz="2800" dirty="0">
              <a:solidFill>
                <a:srgbClr val="595959"/>
              </a:solidFill>
              <a:latin typeface="Franklin Gothic Medium" panose="020B0603020102020204" pitchFamily="34" charset="0"/>
              <a:cs typeface="Calibri"/>
            </a:endParaRPr>
          </a:p>
          <a:p>
            <a:pPr marL="274320" indent="-228600">
              <a:lnSpc>
                <a:spcPct val="70000"/>
              </a:lnSpc>
              <a:spcBef>
                <a:spcPts val="1800"/>
              </a:spcBef>
              <a:buClr>
                <a:srgbClr val="595959"/>
              </a:buClr>
              <a:buSzPts val="2072"/>
              <a:buFont typeface="Arial"/>
              <a:buChar char="•"/>
            </a:pPr>
            <a:endParaRPr sz="2800" dirty="0">
              <a:solidFill>
                <a:srgbClr val="595959"/>
              </a:solidFill>
              <a:latin typeface="Franklin Gothic Medium" panose="020B0603020102020204" pitchFamily="34" charset="0"/>
              <a:cs typeface="Calibri"/>
              <a:sym typeface="Calibri"/>
            </a:endParaRPr>
          </a:p>
          <a:p>
            <a:pPr marL="274320" marR="0" lvl="0" indent="-97028" algn="l" rtl="0">
              <a:lnSpc>
                <a:spcPct val="70000"/>
              </a:lnSpc>
              <a:spcBef>
                <a:spcPts val="18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1"/>
          <p:cNvSpPr/>
          <p:nvPr/>
        </p:nvSpPr>
        <p:spPr>
          <a:xfrm>
            <a:off x="395622" y="285458"/>
            <a:ext cx="11643778" cy="1066800"/>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4400"/>
              <a:buFont typeface="Calibri"/>
              <a:buNone/>
            </a:pPr>
            <a:r>
              <a:rPr lang="es-ES" sz="4400" b="1" i="0" u="none" strike="noStrike" cap="none" dirty="0">
                <a:solidFill>
                  <a:srgbClr val="0082B3"/>
                </a:solidFill>
                <a:latin typeface="Franklin Gothic Medium" panose="020B0603020102020204" pitchFamily="34" charset="0"/>
                <a:ea typeface="Calibri"/>
                <a:cs typeface="Calibri"/>
                <a:sym typeface="Calibri"/>
              </a:rPr>
              <a:t>Aviso de evacuación frente a Orden de evacuación</a:t>
            </a:r>
            <a:endParaRPr sz="4400" b="0" i="0" u="none" strike="noStrike" cap="none" dirty="0">
              <a:solidFill>
                <a:srgbClr val="0082B3"/>
              </a:solidFill>
              <a:latin typeface="Franklin Gothic Medium" panose="020B0603020102020204" pitchFamily="34" charset="0"/>
              <a:sym typeface="Arial"/>
            </a:endParaRPr>
          </a:p>
        </p:txBody>
      </p:sp>
      <p:sp>
        <p:nvSpPr>
          <p:cNvPr id="208" name="Google Shape;208;p11"/>
          <p:cNvSpPr/>
          <p:nvPr/>
        </p:nvSpPr>
        <p:spPr>
          <a:xfrm>
            <a:off x="395622" y="1232878"/>
            <a:ext cx="6485601" cy="5449594"/>
          </a:xfrm>
          <a:prstGeom prst="rect">
            <a:avLst/>
          </a:prstGeom>
          <a:noFill/>
          <a:ln>
            <a:noFill/>
          </a:ln>
        </p:spPr>
        <p:txBody>
          <a:bodyPr spcFirstLastPara="1" wrap="square" lIns="91425" tIns="45700" rIns="91425" bIns="45700" anchor="t" anchorCtr="0">
            <a:normAutofit/>
          </a:bodyPr>
          <a:lstStyle/>
          <a:p>
            <a:pPr marL="365760" marR="0" lvl="1" algn="l" rtl="0">
              <a:lnSpc>
                <a:spcPct val="80000"/>
              </a:lnSpc>
              <a:spcBef>
                <a:spcPts val="1000"/>
              </a:spcBef>
              <a:spcAft>
                <a:spcPts val="0"/>
              </a:spcAft>
              <a:buClr>
                <a:srgbClr val="595959"/>
              </a:buClr>
              <a:buSzPts val="2072"/>
            </a:pPr>
            <a:endParaRPr sz="2600" b="0" i="0" u="none" strike="noStrike" cap="none" dirty="0">
              <a:solidFill>
                <a:srgbClr val="595959"/>
              </a:solidFill>
              <a:latin typeface="Franklin Gothic Medium" panose="020B0603020102020204" pitchFamily="34" charset="0"/>
              <a:ea typeface="Calibri"/>
              <a:cs typeface="Calibri"/>
              <a:sym typeface="Calibri"/>
            </a:endParaRPr>
          </a:p>
          <a:p>
            <a:pPr marL="274320" indent="-228600">
              <a:lnSpc>
                <a:spcPct val="80000"/>
              </a:lnSpc>
              <a:buClr>
                <a:srgbClr val="595959"/>
              </a:buClr>
              <a:buSzPts val="2368"/>
              <a:buFont typeface="Arial"/>
              <a:buChar char="•"/>
            </a:pPr>
            <a:r>
              <a:rPr lang="en-US" sz="3000" u="sng" dirty="0">
                <a:solidFill>
                  <a:srgbClr val="595959"/>
                </a:solidFill>
                <a:latin typeface="Franklin Gothic Medium" panose="020B0603020102020204" pitchFamily="34" charset="0"/>
                <a:cs typeface="Calibri"/>
                <a:sym typeface="Calibri"/>
              </a:rPr>
              <a:t>Aviso</a:t>
            </a:r>
            <a:r>
              <a:rPr lang="en-US" sz="3000" dirty="0">
                <a:solidFill>
                  <a:srgbClr val="595959"/>
                </a:solidFill>
                <a:latin typeface="Franklin Gothic Medium" panose="020B0603020102020204" pitchFamily="34" charset="0"/>
                <a:cs typeface="Calibri"/>
                <a:sym typeface="Calibri"/>
              </a:rPr>
              <a:t> de </a:t>
            </a:r>
            <a:r>
              <a:rPr lang="en-US" sz="3000" dirty="0" err="1">
                <a:solidFill>
                  <a:srgbClr val="595959"/>
                </a:solidFill>
                <a:latin typeface="Franklin Gothic Medium" panose="020B0603020102020204" pitchFamily="34" charset="0"/>
                <a:cs typeface="Calibri"/>
                <a:sym typeface="Calibri"/>
              </a:rPr>
              <a:t>evacuación</a:t>
            </a:r>
            <a:r>
              <a:rPr lang="en-US" sz="3000" dirty="0">
                <a:solidFill>
                  <a:srgbClr val="595959"/>
                </a:solidFill>
                <a:latin typeface="Franklin Gothic Medium" panose="020B0603020102020204" pitchFamily="34" charset="0"/>
                <a:cs typeface="Calibri"/>
                <a:sym typeface="Calibri"/>
              </a:rPr>
              <a:t> </a:t>
            </a:r>
            <a:endParaRPr sz="30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Amenaza</a:t>
            </a:r>
            <a:r>
              <a:rPr lang="en-US" sz="2600" dirty="0">
                <a:solidFill>
                  <a:srgbClr val="595959"/>
                </a:solidFill>
                <a:latin typeface="Franklin Gothic Medium" panose="020B0603020102020204" pitchFamily="34" charset="0"/>
                <a:cs typeface="Calibri"/>
                <a:sym typeface="Calibri"/>
              </a:rPr>
              <a:t> grave</a:t>
            </a:r>
            <a:endParaRPr sz="26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Prepárese</a:t>
            </a:r>
            <a:r>
              <a:rPr lang="en-US" sz="2600" dirty="0">
                <a:solidFill>
                  <a:srgbClr val="595959"/>
                </a:solidFill>
                <a:latin typeface="Franklin Gothic Medium" panose="020B0603020102020204" pitchFamily="34" charset="0"/>
                <a:cs typeface="Calibri"/>
                <a:sym typeface="Calibri"/>
              </a:rPr>
              <a:t> para </a:t>
            </a:r>
            <a:r>
              <a:rPr lang="en-US" sz="2600" dirty="0" err="1">
                <a:solidFill>
                  <a:srgbClr val="595959"/>
                </a:solidFill>
                <a:latin typeface="Franklin Gothic Medium" panose="020B0603020102020204" pitchFamily="34" charset="0"/>
                <a:cs typeface="Calibri"/>
                <a:sym typeface="Calibri"/>
              </a:rPr>
              <a:t>salir</a:t>
            </a:r>
            <a:endParaRPr sz="26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Salga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ahora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si</a:t>
            </a:r>
            <a:r>
              <a:rPr lang="en-US" sz="2600" dirty="0">
                <a:solidFill>
                  <a:srgbClr val="595959"/>
                </a:solidFill>
                <a:latin typeface="Franklin Gothic Medium" panose="020B0603020102020204" pitchFamily="34" charset="0"/>
                <a:cs typeface="Calibri"/>
                <a:sym typeface="Calibri"/>
              </a:rPr>
              <a:t> las personas o los </a:t>
            </a:r>
            <a:r>
              <a:rPr lang="en-US" sz="2600" dirty="0" err="1">
                <a:solidFill>
                  <a:srgbClr val="595959"/>
                </a:solidFill>
                <a:latin typeface="Franklin Gothic Medium" panose="020B0603020102020204" pitchFamily="34" charset="0"/>
                <a:cs typeface="Calibri"/>
                <a:sym typeface="Calibri"/>
              </a:rPr>
              <a:t>animales</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necesitan</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más</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tiempo</a:t>
            </a:r>
            <a:endParaRPr lang="en-US" sz="2600" dirty="0">
              <a:solidFill>
                <a:srgbClr val="595959"/>
              </a:solidFill>
              <a:latin typeface="Franklin Gothic Medium" panose="020B0603020102020204" pitchFamily="34" charset="0"/>
              <a:cs typeface="Calibri"/>
              <a:sym typeface="Calibri"/>
            </a:endParaRPr>
          </a:p>
          <a:p>
            <a:pPr marL="365760" lvl="1">
              <a:lnSpc>
                <a:spcPct val="80000"/>
              </a:lnSpc>
              <a:spcBef>
                <a:spcPts val="1000"/>
              </a:spcBef>
              <a:buClr>
                <a:srgbClr val="595959"/>
              </a:buClr>
              <a:buSzPts val="2072"/>
            </a:pPr>
            <a:endParaRPr lang="en-US" sz="2600" dirty="0">
              <a:solidFill>
                <a:srgbClr val="595959"/>
              </a:solidFill>
              <a:latin typeface="Franklin Gothic Medium" panose="020B0603020102020204" pitchFamily="34" charset="0"/>
              <a:cs typeface="Calibri"/>
              <a:sym typeface="Calibri"/>
            </a:endParaRPr>
          </a:p>
          <a:p>
            <a:pPr marL="274320" marR="0" lvl="0" indent="-228600" algn="l" rtl="0">
              <a:lnSpc>
                <a:spcPct val="80000"/>
              </a:lnSpc>
              <a:spcBef>
                <a:spcPts val="0"/>
              </a:spcBef>
              <a:spcAft>
                <a:spcPts val="0"/>
              </a:spcAft>
              <a:buClr>
                <a:srgbClr val="595959"/>
              </a:buClr>
              <a:buSzPts val="2368"/>
              <a:buFont typeface="Arial"/>
              <a:buChar char="•"/>
            </a:pPr>
            <a:r>
              <a:rPr lang="es-ES" sz="3000" b="0" i="0" u="sng" strike="noStrike" cap="none" dirty="0">
                <a:solidFill>
                  <a:srgbClr val="595959"/>
                </a:solidFill>
                <a:latin typeface="Franklin Gothic Medium" panose="020B0603020102020204" pitchFamily="34" charset="0"/>
                <a:ea typeface="Calibri"/>
                <a:cs typeface="Calibri"/>
                <a:sym typeface="Calibri"/>
              </a:rPr>
              <a:t>Orden</a:t>
            </a:r>
            <a:r>
              <a:rPr lang="es-ES" sz="3000" b="0" i="0" u="none" strike="noStrike" cap="none" dirty="0">
                <a:solidFill>
                  <a:srgbClr val="595959"/>
                </a:solidFill>
                <a:latin typeface="Franklin Gothic Medium" panose="020B0603020102020204" pitchFamily="34" charset="0"/>
                <a:ea typeface="Calibri"/>
                <a:cs typeface="Calibri"/>
                <a:sym typeface="Calibri"/>
              </a:rPr>
              <a:t> de evacuación</a:t>
            </a:r>
          </a:p>
          <a:p>
            <a:pPr marL="594360" marR="0" lvl="0" indent="-228600" algn="l" rtl="0">
              <a:lnSpc>
                <a:spcPct val="60000"/>
              </a:lnSpc>
              <a:spcBef>
                <a:spcPts val="1000"/>
              </a:spcBef>
              <a:spcAft>
                <a:spcPts val="0"/>
              </a:spcAft>
              <a:buClr>
                <a:srgbClr val="595959"/>
              </a:buClr>
              <a:buSzPts val="2072"/>
              <a:buFont typeface="Arial"/>
              <a:buChar char="•"/>
            </a:pPr>
            <a:r>
              <a:rPr lang="es-ES" sz="2600" dirty="0">
                <a:solidFill>
                  <a:srgbClr val="595959"/>
                </a:solidFill>
                <a:latin typeface="Franklin Gothic Medium" panose="020B0603020102020204" pitchFamily="34" charset="0"/>
                <a:ea typeface="Calibri"/>
                <a:cs typeface="Calibri"/>
                <a:sym typeface="Calibri"/>
              </a:rPr>
              <a:t>Salga</a:t>
            </a:r>
            <a:r>
              <a:rPr lang="es-ES" sz="2600" b="0" i="0" u="none" strike="noStrike" cap="none" dirty="0">
                <a:solidFill>
                  <a:srgbClr val="595959"/>
                </a:solidFill>
                <a:latin typeface="Franklin Gothic Medium" panose="020B0603020102020204" pitchFamily="34" charset="0"/>
                <a:ea typeface="Calibri"/>
                <a:cs typeface="Calibri"/>
                <a:sym typeface="Calibri"/>
              </a:rPr>
              <a:t> inmediatamente </a:t>
            </a:r>
          </a:p>
          <a:p>
            <a:pPr marL="594360" marR="0" lvl="1" indent="-228600" algn="l" rtl="0">
              <a:lnSpc>
                <a:spcPct val="80000"/>
              </a:lnSpc>
              <a:spcBef>
                <a:spcPts val="1000"/>
              </a:spcBef>
              <a:spcAft>
                <a:spcPts val="0"/>
              </a:spcAft>
              <a:buClr>
                <a:srgbClr val="595959"/>
              </a:buClr>
              <a:buSzPts val="2072"/>
              <a:buFont typeface="Arial"/>
              <a:buChar char="•"/>
            </a:pPr>
            <a:r>
              <a:rPr lang="es-ES" sz="2600" b="0" i="0" u="none" strike="noStrike" cap="none" dirty="0">
                <a:solidFill>
                  <a:srgbClr val="595959"/>
                </a:solidFill>
                <a:latin typeface="Franklin Gothic Medium" panose="020B0603020102020204" pitchFamily="34" charset="0"/>
                <a:ea typeface="Calibri"/>
                <a:cs typeface="Calibri"/>
                <a:sym typeface="Calibri"/>
              </a:rPr>
              <a:t>Su vida está en peligro</a:t>
            </a:r>
            <a:endParaRPr lang="en-US" sz="2600" dirty="0">
              <a:solidFill>
                <a:srgbClr val="595959"/>
              </a:solidFill>
              <a:latin typeface="Franklin Gothic Medium" panose="020B0603020102020204" pitchFamily="34" charset="0"/>
              <a:cs typeface="Calibri"/>
              <a:sym typeface="Calibri"/>
            </a:endParaRPr>
          </a:p>
          <a:p>
            <a:pPr marL="365760" lvl="1">
              <a:lnSpc>
                <a:spcPct val="80000"/>
              </a:lnSpc>
              <a:spcBef>
                <a:spcPts val="1000"/>
              </a:spcBef>
              <a:buClr>
                <a:srgbClr val="595959"/>
              </a:buClr>
              <a:buSzPts val="2072"/>
            </a:pPr>
            <a:endParaRPr sz="2600" dirty="0">
              <a:solidFill>
                <a:srgbClr val="595959"/>
              </a:solidFill>
              <a:latin typeface="Franklin Gothic Medium" panose="020B0603020102020204" pitchFamily="34" charset="0"/>
              <a:cs typeface="Calibri"/>
              <a:sym typeface="Calibri"/>
            </a:endParaRPr>
          </a:p>
          <a:p>
            <a:pPr marL="274320" lvl="0" indent="-228600">
              <a:lnSpc>
                <a:spcPct val="80000"/>
              </a:lnSpc>
              <a:buClr>
                <a:srgbClr val="595959"/>
              </a:buClr>
              <a:buSzPts val="2368"/>
              <a:buFont typeface="Arial"/>
              <a:buChar char="•"/>
            </a:pPr>
            <a:r>
              <a:rPr lang="en-US" sz="3000" dirty="0" err="1">
                <a:solidFill>
                  <a:srgbClr val="595959"/>
                </a:solidFill>
                <a:latin typeface="Franklin Gothic Medium" panose="020B0603020102020204" pitchFamily="34" charset="0"/>
                <a:cs typeface="Calibri"/>
                <a:sym typeface="Calibri"/>
              </a:rPr>
              <a:t>Refugiarse</a:t>
            </a:r>
            <a:r>
              <a:rPr lang="en-US" sz="3000" dirty="0">
                <a:solidFill>
                  <a:srgbClr val="595959"/>
                </a:solidFill>
                <a:latin typeface="Franklin Gothic Medium" panose="020B0603020102020204" pitchFamily="34" charset="0"/>
                <a:cs typeface="Calibri"/>
                <a:sym typeface="Calibri"/>
              </a:rPr>
              <a:t> </a:t>
            </a:r>
            <a:r>
              <a:rPr lang="en-US" sz="3000" dirty="0" err="1">
                <a:solidFill>
                  <a:srgbClr val="595959"/>
                </a:solidFill>
                <a:latin typeface="Franklin Gothic Medium" panose="020B0603020102020204" pitchFamily="34" charset="0"/>
                <a:cs typeface="Calibri"/>
                <a:sym typeface="Calibri"/>
              </a:rPr>
              <a:t>en</a:t>
            </a:r>
            <a:r>
              <a:rPr lang="en-US" sz="3000" dirty="0">
                <a:solidFill>
                  <a:srgbClr val="595959"/>
                </a:solidFill>
                <a:latin typeface="Franklin Gothic Medium" panose="020B0603020102020204" pitchFamily="34" charset="0"/>
                <a:cs typeface="Calibri"/>
                <a:sym typeface="Calibri"/>
              </a:rPr>
              <a:t> </a:t>
            </a:r>
            <a:r>
              <a:rPr lang="en-US" sz="3000" dirty="0" err="1">
                <a:solidFill>
                  <a:srgbClr val="595959"/>
                </a:solidFill>
                <a:latin typeface="Franklin Gothic Medium" panose="020B0603020102020204" pitchFamily="34" charset="0"/>
                <a:cs typeface="Calibri"/>
                <a:sym typeface="Calibri"/>
              </a:rPr>
              <a:t>el</a:t>
            </a:r>
            <a:r>
              <a:rPr lang="en-US" sz="3000" dirty="0">
                <a:solidFill>
                  <a:srgbClr val="595959"/>
                </a:solidFill>
                <a:latin typeface="Franklin Gothic Medium" panose="020B0603020102020204" pitchFamily="34" charset="0"/>
                <a:cs typeface="Calibri"/>
                <a:sym typeface="Calibri"/>
              </a:rPr>
              <a:t> sitio </a:t>
            </a:r>
            <a:endParaRPr sz="3000" dirty="0">
              <a:solidFill>
                <a:srgbClr val="595959"/>
              </a:solidFill>
              <a:latin typeface="Franklin Gothic Medium" panose="020B0603020102020204" pitchFamily="34" charset="0"/>
              <a:cs typeface="Calibri"/>
              <a:sym typeface="Calibri"/>
            </a:endParaRPr>
          </a:p>
          <a:p>
            <a:pPr marL="594360" lvl="1" indent="-228600">
              <a:lnSpc>
                <a:spcPct val="80000"/>
              </a:lnSpc>
              <a:spcBef>
                <a:spcPts val="1000"/>
              </a:spcBef>
              <a:buClr>
                <a:srgbClr val="595959"/>
              </a:buClr>
              <a:buSzPts val="2072"/>
              <a:buFont typeface="Arial"/>
              <a:buChar char="•"/>
            </a:pPr>
            <a:r>
              <a:rPr lang="en-US" sz="2600" dirty="0" err="1">
                <a:solidFill>
                  <a:srgbClr val="595959"/>
                </a:solidFill>
                <a:latin typeface="Franklin Gothic Medium" panose="020B0603020102020204" pitchFamily="34" charset="0"/>
                <a:cs typeface="Calibri"/>
                <a:sym typeface="Calibri"/>
              </a:rPr>
              <a:t>Permanezca</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en</a:t>
            </a:r>
            <a:r>
              <a:rPr lang="en-US" sz="2600" dirty="0">
                <a:solidFill>
                  <a:srgbClr val="595959"/>
                </a:solidFill>
                <a:latin typeface="Franklin Gothic Medium" panose="020B0603020102020204" pitchFamily="34" charset="0"/>
                <a:cs typeface="Calibri"/>
                <a:sym typeface="Calibri"/>
              </a:rPr>
              <a:t> </a:t>
            </a:r>
            <a:r>
              <a:rPr lang="en-US" sz="2600" dirty="0" err="1">
                <a:solidFill>
                  <a:srgbClr val="595959"/>
                </a:solidFill>
                <a:latin typeface="Franklin Gothic Medium" panose="020B0603020102020204" pitchFamily="34" charset="0"/>
                <a:cs typeface="Calibri"/>
                <a:sym typeface="Calibri"/>
              </a:rPr>
              <a:t>el</a:t>
            </a:r>
            <a:r>
              <a:rPr lang="en-US" sz="2600" dirty="0">
                <a:solidFill>
                  <a:srgbClr val="595959"/>
                </a:solidFill>
                <a:latin typeface="Franklin Gothic Medium" panose="020B0603020102020204" pitchFamily="34" charset="0"/>
                <a:cs typeface="Calibri"/>
                <a:sym typeface="Calibri"/>
              </a:rPr>
              <a:t> interior</a:t>
            </a: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p:txBody>
      </p:sp>
      <p:pic>
        <p:nvPicPr>
          <p:cNvPr id="209" name="Google Shape;209;p11"/>
          <p:cNvPicPr preferRelativeResize="0"/>
          <p:nvPr/>
        </p:nvPicPr>
        <p:blipFill rotWithShape="1">
          <a:blip r:embed="rId3">
            <a:alphaModFix/>
          </a:blip>
          <a:srcRect/>
          <a:stretch/>
        </p:blipFill>
        <p:spPr>
          <a:xfrm>
            <a:off x="7004565" y="2467292"/>
            <a:ext cx="4669916" cy="3002993"/>
          </a:xfrm>
          <a:prstGeom prst="rect">
            <a:avLst/>
          </a:prstGeom>
          <a:noFill/>
          <a:ln>
            <a:noFill/>
          </a:ln>
        </p:spPr>
      </p:pic>
      <p:sp>
        <p:nvSpPr>
          <p:cNvPr id="210" name="Google Shape;210;p11"/>
          <p:cNvSpPr txBox="1"/>
          <p:nvPr/>
        </p:nvSpPr>
        <p:spPr>
          <a:xfrm>
            <a:off x="10704021" y="5771356"/>
            <a:ext cx="14751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Cal OES</a:t>
            </a:r>
            <a:endParaRPr sz="1400" b="0" i="0" u="none" strike="noStrike" cap="none">
              <a:solidFill>
                <a:srgbClr val="000000"/>
              </a:solidFill>
              <a:latin typeface="Arial"/>
              <a:ea typeface="Arial"/>
              <a:cs typeface="Arial"/>
              <a:sym typeface="Arial"/>
            </a:endParaRPr>
          </a:p>
        </p:txBody>
      </p:sp>
      <p:sp>
        <p:nvSpPr>
          <p:cNvPr id="211" name="Google Shape;211;p11"/>
          <p:cNvSpPr txBox="1"/>
          <p:nvPr/>
        </p:nvSpPr>
        <p:spPr>
          <a:xfrm>
            <a:off x="9473010" y="3295976"/>
            <a:ext cx="2201471" cy="13233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1" i="0" u="none" strike="noStrike" cap="none" dirty="0">
                <a:solidFill>
                  <a:schemeClr val="dk1"/>
                </a:solidFill>
                <a:latin typeface="Calibri"/>
                <a:ea typeface="Calibri"/>
                <a:cs typeface="Calibri"/>
                <a:sym typeface="Calibri"/>
              </a:rPr>
              <a:t>Una </a:t>
            </a:r>
            <a:r>
              <a:rPr lang="en-US" sz="1600" b="1" i="0" u="none" strike="noStrike" cap="none" dirty="0" err="1">
                <a:solidFill>
                  <a:schemeClr val="dk1"/>
                </a:solidFill>
                <a:latin typeface="Calibri"/>
                <a:ea typeface="Calibri"/>
                <a:cs typeface="Calibri"/>
                <a:sym typeface="Calibri"/>
              </a:rPr>
              <a:t>orden</a:t>
            </a:r>
            <a:r>
              <a:rPr lang="en-US" sz="1600" b="1" i="0" u="none" strike="noStrike" cap="none" dirty="0">
                <a:solidFill>
                  <a:schemeClr val="dk1"/>
                </a:solidFill>
                <a:latin typeface="Calibri"/>
                <a:ea typeface="Calibri"/>
                <a:cs typeface="Calibri"/>
                <a:sym typeface="Calibri"/>
              </a:rPr>
              <a:t> legal de </a:t>
            </a:r>
            <a:r>
              <a:rPr lang="en-US" sz="1600" b="1" i="0" u="none" strike="noStrike" cap="none" dirty="0" err="1">
                <a:solidFill>
                  <a:schemeClr val="dk1"/>
                </a:solidFill>
                <a:latin typeface="Calibri"/>
                <a:ea typeface="Calibri"/>
                <a:cs typeface="Calibri"/>
                <a:sym typeface="Calibri"/>
              </a:rPr>
              <a:t>evacuación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debido</a:t>
            </a:r>
            <a:r>
              <a:rPr lang="en-US" sz="1600" b="1" i="0" u="none" strike="noStrike" cap="none" dirty="0">
                <a:solidFill>
                  <a:schemeClr val="dk1"/>
                </a:solidFill>
                <a:latin typeface="Calibri"/>
                <a:ea typeface="Calibri"/>
                <a:cs typeface="Calibri"/>
                <a:sym typeface="Calibri"/>
              </a:rPr>
              <a:t> a una </a:t>
            </a:r>
            <a:r>
              <a:rPr lang="en-US" sz="1600" b="1" i="0" u="none" strike="noStrike" cap="none" dirty="0" err="1">
                <a:solidFill>
                  <a:schemeClr val="dk1"/>
                </a:solidFill>
                <a:latin typeface="Calibri"/>
                <a:ea typeface="Calibri"/>
                <a:cs typeface="Calibri"/>
                <a:sym typeface="Calibri"/>
              </a:rPr>
              <a:t>amenaza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inmediata</a:t>
            </a:r>
            <a:r>
              <a:rPr lang="en-US" sz="1600" b="1" i="0" u="none" strike="noStrike" cap="none" dirty="0">
                <a:solidFill>
                  <a:schemeClr val="dk1"/>
                </a:solidFill>
                <a:latin typeface="Calibri"/>
                <a:ea typeface="Calibri"/>
                <a:cs typeface="Calibri"/>
                <a:sym typeface="Calibri"/>
              </a:rPr>
              <a:t> para la </a:t>
            </a:r>
            <a:r>
              <a:rPr lang="en-US" sz="1600" b="1" i="0" u="none" strike="noStrike" cap="none" dirty="0" err="1">
                <a:solidFill>
                  <a:schemeClr val="dk1"/>
                </a:solidFill>
                <a:latin typeface="Calibri"/>
                <a:ea typeface="Calibri"/>
                <a:cs typeface="Calibri"/>
                <a:sym typeface="Calibri"/>
              </a:rPr>
              <a:t>vida</a:t>
            </a:r>
            <a:r>
              <a:rPr lang="en-US" sz="1600" b="1" dirty="0">
                <a:solidFill>
                  <a:schemeClr val="dk1"/>
                </a:solidFill>
                <a:latin typeface="Calibri"/>
                <a:ea typeface="Calibri"/>
                <a:cs typeface="Calibri"/>
                <a:sym typeface="Calibri"/>
              </a:rPr>
              <a:t>/</a:t>
            </a:r>
            <a:r>
              <a:rPr lang="en-US" sz="1600" b="1" dirty="0" err="1">
                <a:solidFill>
                  <a:schemeClr val="dk1"/>
                </a:solidFill>
                <a:latin typeface="Calibri"/>
                <a:ea typeface="Calibri"/>
                <a:cs typeface="Calibri"/>
                <a:sym typeface="Calibri"/>
              </a:rPr>
              <a:t>propiedad</a:t>
            </a:r>
            <a:endParaRPr sz="1600" b="1" i="0" u="none" strike="noStrike" cap="none" dirty="0">
              <a:solidFill>
                <a:schemeClr val="dk1"/>
              </a:solidFill>
              <a:latin typeface="Calibri"/>
              <a:ea typeface="Calibri"/>
              <a:cs typeface="Calibri"/>
              <a:sym typeface="Calibri"/>
            </a:endParaRPr>
          </a:p>
        </p:txBody>
      </p:sp>
      <p:sp>
        <p:nvSpPr>
          <p:cNvPr id="212" name="Google Shape;212;p11"/>
          <p:cNvSpPr txBox="1"/>
          <p:nvPr/>
        </p:nvSpPr>
        <p:spPr>
          <a:xfrm>
            <a:off x="7146986" y="2598596"/>
            <a:ext cx="1645635" cy="7847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600" b="1" i="0" u="none" strike="noStrike" cap="none" dirty="0" err="1">
                <a:solidFill>
                  <a:schemeClr val="dk1"/>
                </a:solidFill>
                <a:latin typeface="Calibri"/>
                <a:ea typeface="Calibri"/>
                <a:cs typeface="Calibri"/>
                <a:sym typeface="Calibri"/>
              </a:rPr>
              <a:t>Amenaza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potencial</a:t>
            </a:r>
            <a:r>
              <a:rPr lang="en-US" sz="1600" b="1" i="0" u="none" strike="noStrike" cap="none" dirty="0">
                <a:solidFill>
                  <a:schemeClr val="dk1"/>
                </a:solidFill>
                <a:latin typeface="Calibri"/>
                <a:ea typeface="Calibri"/>
                <a:cs typeface="Calibri"/>
                <a:sym typeface="Calibri"/>
              </a:rPr>
              <a:t> para la </a:t>
            </a:r>
            <a:r>
              <a:rPr lang="en-US" sz="1600" b="1" i="0" u="none" strike="noStrike" cap="none" dirty="0" err="1">
                <a:solidFill>
                  <a:schemeClr val="dk1"/>
                </a:solidFill>
                <a:latin typeface="Calibri"/>
                <a:ea typeface="Calibri"/>
                <a:cs typeface="Calibri"/>
                <a:sym typeface="Calibri"/>
              </a:rPr>
              <a:t>vida</a:t>
            </a:r>
            <a:r>
              <a:rPr lang="en-US" sz="1600" b="1" i="0" u="none" strike="noStrike" cap="none" dirty="0">
                <a:solidFill>
                  <a:schemeClr val="dk1"/>
                </a:solidFill>
                <a:latin typeface="Calibri"/>
                <a:ea typeface="Calibri"/>
                <a:cs typeface="Calibri"/>
                <a:sym typeface="Calibri"/>
              </a:rPr>
              <a:t>/</a:t>
            </a:r>
            <a:r>
              <a:rPr lang="en-US" sz="1600" b="1" i="0" u="none" strike="noStrike" cap="none" dirty="0" err="1">
                <a:solidFill>
                  <a:schemeClr val="dk1"/>
                </a:solidFill>
                <a:latin typeface="Calibri"/>
                <a:ea typeface="Calibri"/>
                <a:cs typeface="Calibri"/>
                <a:sym typeface="Calibri"/>
              </a:rPr>
              <a:t>propiedad</a:t>
            </a:r>
            <a:r>
              <a:rPr lang="en-US" sz="1800" b="1" i="0" u="none" strike="noStrike" cap="none" dirty="0">
                <a:solidFill>
                  <a:schemeClr val="dk1"/>
                </a:solidFill>
                <a:latin typeface="Calibri"/>
                <a:ea typeface="Calibri"/>
                <a:cs typeface="Calibri"/>
                <a:sym typeface="Calibri"/>
              </a:rPr>
              <a:t>. </a:t>
            </a:r>
            <a:endParaRPr sz="1800" b="1" i="0" u="none" strike="noStrike" cap="none" dirty="0">
              <a:solidFill>
                <a:schemeClr val="dk1"/>
              </a:solidFill>
              <a:latin typeface="Calibri"/>
              <a:ea typeface="Calibri"/>
              <a:cs typeface="Calibri"/>
              <a:sym typeface="Calibri"/>
            </a:endParaRPr>
          </a:p>
        </p:txBody>
      </p:sp>
      <p:sp>
        <p:nvSpPr>
          <p:cNvPr id="213" name="Google Shape;213;p11"/>
          <p:cNvSpPr txBox="1"/>
          <p:nvPr/>
        </p:nvSpPr>
        <p:spPr>
          <a:xfrm>
            <a:off x="7113743" y="3383386"/>
            <a:ext cx="2250089" cy="12002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600" b="1" dirty="0" err="1">
                <a:solidFill>
                  <a:schemeClr val="dk1"/>
                </a:solidFill>
                <a:latin typeface="Calibri"/>
                <a:ea typeface="Calibri"/>
                <a:cs typeface="Calibri"/>
                <a:sym typeface="Calibri"/>
              </a:rPr>
              <a:t>Salga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ahora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si</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necesita</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más</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tiempo</a:t>
            </a:r>
            <a:r>
              <a:rPr lang="en-US" sz="1600" b="1" i="0" u="none" strike="noStrike" cap="none" dirty="0">
                <a:solidFill>
                  <a:schemeClr val="dk1"/>
                </a:solidFill>
                <a:latin typeface="Calibri"/>
                <a:ea typeface="Calibri"/>
                <a:cs typeface="Calibri"/>
                <a:sym typeface="Calibri"/>
              </a:rPr>
              <a:t> para </a:t>
            </a:r>
            <a:r>
              <a:rPr lang="en-US" sz="1600" b="1" i="0" u="none" strike="noStrike" cap="none" dirty="0" err="1">
                <a:solidFill>
                  <a:schemeClr val="dk1"/>
                </a:solidFill>
                <a:latin typeface="Calibri"/>
                <a:ea typeface="Calibri"/>
                <a:cs typeface="Calibri"/>
                <a:sym typeface="Calibri"/>
              </a:rPr>
              <a:t>evacuar</a:t>
            </a:r>
            <a:r>
              <a:rPr lang="en-US" sz="1600" b="1" i="0" u="none" strike="noStrike" cap="none" dirty="0">
                <a:solidFill>
                  <a:schemeClr val="dk1"/>
                </a:solidFill>
                <a:latin typeface="Calibri"/>
                <a:ea typeface="Calibri"/>
                <a:cs typeface="Calibri"/>
                <a:sym typeface="Calibri"/>
              </a:rPr>
              <a:t> o </a:t>
            </a:r>
            <a:r>
              <a:rPr lang="en-US" sz="1600" b="1" i="0" u="none" strike="noStrike" cap="none" dirty="0" err="1">
                <a:solidFill>
                  <a:schemeClr val="dk1"/>
                </a:solidFill>
                <a:latin typeface="Calibri"/>
                <a:ea typeface="Calibri"/>
                <a:cs typeface="Calibri"/>
                <a:sym typeface="Calibri"/>
              </a:rPr>
              <a:t>si</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tiene</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animales</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domésticos</a:t>
            </a:r>
            <a:r>
              <a:rPr lang="en-US" sz="1600" b="1" i="0" u="none" strike="noStrike" cap="none" dirty="0">
                <a:solidFill>
                  <a:schemeClr val="dk1"/>
                </a:solidFill>
                <a:latin typeface="Calibri"/>
                <a:ea typeface="Calibri"/>
                <a:cs typeface="Calibri"/>
                <a:sym typeface="Calibri"/>
              </a:rPr>
              <a:t> o de </a:t>
            </a:r>
            <a:r>
              <a:rPr lang="en-US" sz="1600" b="1" i="0" u="none" strike="noStrike" cap="none" dirty="0" err="1">
                <a:solidFill>
                  <a:schemeClr val="dk1"/>
                </a:solidFill>
                <a:latin typeface="Calibri"/>
                <a:ea typeface="Calibri"/>
                <a:cs typeface="Calibri"/>
                <a:sym typeface="Calibri"/>
              </a:rPr>
              <a:t>cría</a:t>
            </a:r>
            <a:endParaRPr sz="1600" b="0" i="0" u="none" strike="noStrike" cap="none" dirty="0">
              <a:solidFill>
                <a:srgbClr val="000000"/>
              </a:solidFill>
              <a:latin typeface="Arial"/>
              <a:ea typeface="Arial"/>
              <a:cs typeface="Arial"/>
              <a:sym typeface="Arial"/>
            </a:endParaRPr>
          </a:p>
        </p:txBody>
      </p:sp>
      <p:sp>
        <p:nvSpPr>
          <p:cNvPr id="214" name="Google Shape;214;p11"/>
          <p:cNvSpPr txBox="1"/>
          <p:nvPr/>
        </p:nvSpPr>
        <p:spPr>
          <a:xfrm>
            <a:off x="9473010" y="4548929"/>
            <a:ext cx="2346467" cy="86789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dirty="0">
                <a:solidFill>
                  <a:srgbClr val="FFFF00"/>
                </a:solidFill>
                <a:latin typeface="Franklin Gothic Medium" panose="020B0603020102020204" pitchFamily="34" charset="0"/>
                <a:cs typeface="Arial" panose="020B0604020202020204" pitchFamily="34" charset="0"/>
                <a:sym typeface="Calibri"/>
              </a:rPr>
              <a:t>Orden de </a:t>
            </a:r>
            <a:endParaRPr lang="en-US" sz="2800" b="1" dirty="0">
              <a:solidFill>
                <a:srgbClr val="FFFF00"/>
              </a:solidFill>
              <a:latin typeface="Franklin Gothic Medium" panose="020B0603020102020204" pitchFamily="34" charset="0"/>
              <a:cs typeface="Arial" panose="020B0604020202020204" pitchFamily="34" charset="0"/>
            </a:endParaRPr>
          </a:p>
          <a:p>
            <a:pPr marL="0" marR="0" lvl="0" indent="0" algn="l" rtl="0">
              <a:lnSpc>
                <a:spcPct val="90000"/>
              </a:lnSpc>
              <a:spcBef>
                <a:spcPts val="0"/>
              </a:spcBef>
              <a:spcAft>
                <a:spcPts val="0"/>
              </a:spcAft>
              <a:buClr>
                <a:srgbClr val="000000"/>
              </a:buClr>
              <a:buSzPts val="2800"/>
              <a:buFont typeface="Arial"/>
              <a:buNone/>
            </a:pPr>
            <a:r>
              <a:rPr lang="en-US" sz="2800" b="1" dirty="0" err="1">
                <a:solidFill>
                  <a:srgbClr val="FFFF00"/>
                </a:solidFill>
                <a:latin typeface="Franklin Gothic Medium" panose="020B0603020102020204" pitchFamily="34" charset="0"/>
                <a:cs typeface="Arial" panose="020B0604020202020204" pitchFamily="34" charset="0"/>
                <a:sym typeface="Calibri"/>
              </a:rPr>
              <a:t>evacuación</a:t>
            </a:r>
            <a:endParaRPr sz="2800" b="1" dirty="0">
              <a:solidFill>
                <a:srgbClr val="FFFF00"/>
              </a:solidFill>
              <a:latin typeface="Franklin Gothic Medium" panose="020B0603020102020204" pitchFamily="34" charset="0"/>
              <a:cs typeface="Arial" panose="020B0604020202020204" pitchFamily="34" charset="0"/>
              <a:sym typeface="Calibri"/>
            </a:endParaRPr>
          </a:p>
        </p:txBody>
      </p:sp>
      <p:sp>
        <p:nvSpPr>
          <p:cNvPr id="215" name="Google Shape;215;p11"/>
          <p:cNvSpPr txBox="1"/>
          <p:nvPr/>
        </p:nvSpPr>
        <p:spPr>
          <a:xfrm>
            <a:off x="7000707" y="4548929"/>
            <a:ext cx="2346468" cy="86789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800"/>
              <a:buFont typeface="Arial"/>
              <a:buNone/>
            </a:pPr>
            <a:r>
              <a:rPr lang="en-US" sz="2800" b="1" i="0" strike="noStrike" cap="none" dirty="0">
                <a:solidFill>
                  <a:srgbClr val="FFFF00"/>
                </a:solidFill>
                <a:latin typeface="Franklin Gothic Medium" panose="020B0603020102020204" pitchFamily="34" charset="0"/>
                <a:ea typeface="Calibri"/>
                <a:cs typeface="Arial" panose="020B0604020202020204" pitchFamily="34" charset="0"/>
                <a:sym typeface="Calibri"/>
              </a:rPr>
              <a:t>Aviso de </a:t>
            </a:r>
            <a:endParaRPr lang="en-US" sz="1800" b="1" dirty="0">
              <a:solidFill>
                <a:schemeClr val="dk1"/>
              </a:solidFill>
              <a:latin typeface="Franklin Gothic Medium" panose="020B0603020102020204" pitchFamily="34" charset="0"/>
              <a:ea typeface="Calibri"/>
              <a:cs typeface="Arial" panose="020B0604020202020204" pitchFamily="34" charset="0"/>
              <a:sym typeface="Calibri"/>
            </a:endParaRPr>
          </a:p>
          <a:p>
            <a:pPr marL="0" marR="0" lvl="0" indent="0" algn="ctr" rtl="0">
              <a:lnSpc>
                <a:spcPct val="90000"/>
              </a:lnSpc>
              <a:spcBef>
                <a:spcPts val="0"/>
              </a:spcBef>
              <a:spcAft>
                <a:spcPts val="0"/>
              </a:spcAft>
              <a:buClr>
                <a:srgbClr val="000000"/>
              </a:buClr>
              <a:buSzPts val="2800"/>
              <a:buFont typeface="Arial"/>
              <a:buNone/>
            </a:pPr>
            <a:r>
              <a:rPr lang="en-US" sz="2800" b="1" i="0" strike="noStrike" cap="none" dirty="0" err="1">
                <a:solidFill>
                  <a:srgbClr val="FFFF00"/>
                </a:solidFill>
                <a:latin typeface="Franklin Gothic Medium" panose="020B0603020102020204" pitchFamily="34" charset="0"/>
                <a:ea typeface="Calibri"/>
                <a:cs typeface="Arial" panose="020B0604020202020204" pitchFamily="34" charset="0"/>
                <a:sym typeface="Calibri"/>
              </a:rPr>
              <a:t>evacuación</a:t>
            </a:r>
            <a:endParaRPr sz="2800" b="1" i="0" strike="noStrike" cap="none" dirty="0">
              <a:solidFill>
                <a:srgbClr val="FFFF00"/>
              </a:solidFill>
              <a:latin typeface="Franklin Gothic Medium" panose="020B0603020102020204" pitchFamily="34" charset="0"/>
              <a:ea typeface="Calibri"/>
              <a:cs typeface="Arial" panose="020B0604020202020204" pitchFamily="34" charset="0"/>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2"/>
          <p:cNvSpPr/>
          <p:nvPr/>
        </p:nvSpPr>
        <p:spPr>
          <a:xfrm>
            <a:off x="115013" y="52987"/>
            <a:ext cx="4812326"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rgbClr val="2F5496"/>
              </a:buClr>
              <a:buSzPts val="3959"/>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Notificaciones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evacuación</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221" name="Google Shape;221;p12"/>
          <p:cNvSpPr/>
          <p:nvPr/>
        </p:nvSpPr>
        <p:spPr>
          <a:xfrm>
            <a:off x="-1064" y="1115940"/>
            <a:ext cx="8897414" cy="1055783"/>
          </a:xfrm>
          <a:prstGeom prst="rect">
            <a:avLst/>
          </a:prstGeom>
          <a:noFill/>
          <a:ln>
            <a:noFill/>
          </a:ln>
        </p:spPr>
        <p:txBody>
          <a:bodyPr spcFirstLastPara="1" wrap="square" lIns="91425" tIns="45700" rIns="91425" bIns="45700" anchor="t" anchorCtr="0">
            <a:normAutofit/>
          </a:bodyPr>
          <a:lstStyle/>
          <a:p>
            <a:pPr marL="45720" marR="0" lvl="0" indent="0" algn="l" rtl="0">
              <a:lnSpc>
                <a:spcPct val="110000"/>
              </a:lnSpc>
              <a:spcBef>
                <a:spcPts val="0"/>
              </a:spcBef>
              <a:spcAft>
                <a:spcPts val="0"/>
              </a:spcAft>
              <a:buClr>
                <a:srgbClr val="595959"/>
              </a:buClr>
              <a:buSzPts val="1632"/>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Encuentre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su</a:t>
            </a:r>
            <a:r>
              <a:rPr lang="en-US" sz="2000" b="0" i="0" u="none" strike="noStrike" cap="none" dirty="0">
                <a:solidFill>
                  <a:srgbClr val="595959"/>
                </a:solidFill>
                <a:latin typeface="Franklin Gothic Medium" panose="020B0603020102020204" pitchFamily="34" charset="0"/>
                <a:ea typeface="Calibri"/>
                <a:cs typeface="Calibri"/>
                <a:sym typeface="Calibri"/>
              </a:rPr>
              <a:t> zona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prepararse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para </a:t>
            </a:r>
            <a:r>
              <a:rPr lang="en-US" sz="2000" b="0" i="0" u="none" strike="noStrike" cap="none" dirty="0" err="1">
                <a:solidFill>
                  <a:srgbClr val="595959"/>
                </a:solidFill>
                <a:latin typeface="Franklin Gothic Medium" panose="020B0603020102020204" pitchFamily="34" charset="0"/>
                <a:ea typeface="Calibri"/>
                <a:cs typeface="Calibri"/>
                <a:sym typeface="Calibri"/>
              </a:rPr>
              <a:t>emergencias</a:t>
            </a:r>
            <a:r>
              <a:rPr lang="en-US" sz="2000" b="0" i="0" u="none" strike="noStrike" cap="none" dirty="0">
                <a:solidFill>
                  <a:srgbClr val="595959"/>
                </a:solidFill>
                <a:latin typeface="Franklin Gothic Medium" panose="020B0603020102020204" pitchFamily="34" charset="0"/>
                <a:ea typeface="Calibri"/>
                <a:cs typeface="Calibri"/>
                <a:sym typeface="Calibri"/>
              </a:rPr>
              <a:t>:  </a:t>
            </a:r>
          </a:p>
          <a:p>
            <a:pPr marL="45720" marR="0" lvl="0" indent="0" algn="l" rtl="0">
              <a:lnSpc>
                <a:spcPct val="110000"/>
              </a:lnSpc>
              <a:spcBef>
                <a:spcPts val="0"/>
              </a:spcBef>
              <a:spcAft>
                <a:spcPts val="0"/>
              </a:spcAft>
              <a:buClr>
                <a:srgbClr val="595959"/>
              </a:buClr>
              <a:buSzPts val="1632"/>
              <a:buFont typeface="Arial"/>
              <a:buNone/>
            </a:pPr>
            <a:r>
              <a:rPr lang="en-US" sz="2000" b="0" i="0" u="sng" strike="noStrike" cap="none" dirty="0">
                <a:solidFill>
                  <a:srgbClr val="11C1FF"/>
                </a:solidFill>
                <a:latin typeface="Franklin Gothic Medium" panose="020B0603020102020204" pitchFamily="34" charset="0"/>
                <a:ea typeface="Calibri"/>
                <a:cs typeface="Calibri"/>
                <a:sym typeface="Calibri"/>
                <a:hlinkClick r:id="rId3">
                  <a:extLst>
                    <a:ext uri="{A12FA001-AC4F-418D-AE19-62706E023703}">
                      <ahyp:hlinkClr xmlns:ahyp="http://schemas.microsoft.com/office/drawing/2018/hyperlinkcolor" val="tx"/>
                    </a:ext>
                  </a:extLst>
                </a:hlinkClick>
              </a:rPr>
              <a:t>protect.genasys.com/search</a:t>
            </a:r>
            <a:endParaRPr sz="2000" b="0" i="0" u="none" strike="noStrike" cap="none" dirty="0">
              <a:solidFill>
                <a:srgbClr val="11C1FF"/>
              </a:solidFill>
              <a:latin typeface="Franklin Gothic Medium" panose="020B0603020102020204" pitchFamily="34" charset="0"/>
              <a:ea typeface="Calibri"/>
              <a:cs typeface="Calibri"/>
              <a:sym typeface="Calibri"/>
            </a:endParaRPr>
          </a:p>
        </p:txBody>
      </p:sp>
      <p:pic>
        <p:nvPicPr>
          <p:cNvPr id="222" name="Google Shape;222;p12" descr="A screenshot of a map&#10;&#10;Description automatically generated"/>
          <p:cNvPicPr preferRelativeResize="0"/>
          <p:nvPr/>
        </p:nvPicPr>
        <p:blipFill rotWithShape="1">
          <a:blip r:embed="rId4">
            <a:alphaModFix/>
          </a:blip>
          <a:srcRect b="23636"/>
          <a:stretch/>
        </p:blipFill>
        <p:spPr>
          <a:xfrm>
            <a:off x="6826746" y="4930"/>
            <a:ext cx="5350894" cy="5311548"/>
          </a:xfrm>
          <a:prstGeom prst="rect">
            <a:avLst/>
          </a:prstGeom>
          <a:noFill/>
          <a:ln>
            <a:noFill/>
          </a:ln>
        </p:spPr>
      </p:pic>
      <p:pic>
        <p:nvPicPr>
          <p:cNvPr id="223" name="Google Shape;223;p12" descr="Genasys Protect (Formerly Zonehaven) | Lake County, CA"/>
          <p:cNvPicPr preferRelativeResize="0"/>
          <p:nvPr/>
        </p:nvPicPr>
        <p:blipFill rotWithShape="1">
          <a:blip r:embed="rId5">
            <a:alphaModFix/>
          </a:blip>
          <a:srcRect l="5145" t="19607" r="9325" b="38397"/>
          <a:stretch/>
        </p:blipFill>
        <p:spPr>
          <a:xfrm>
            <a:off x="8347812" y="6221149"/>
            <a:ext cx="3820038" cy="617741"/>
          </a:xfrm>
          <a:prstGeom prst="rect">
            <a:avLst/>
          </a:prstGeom>
          <a:noFill/>
          <a:ln>
            <a:noFill/>
          </a:ln>
        </p:spPr>
      </p:pic>
      <p:pic>
        <p:nvPicPr>
          <p:cNvPr id="224" name="Google Shape;224;p12"/>
          <p:cNvPicPr preferRelativeResize="0"/>
          <p:nvPr/>
        </p:nvPicPr>
        <p:blipFill rotWithShape="1">
          <a:blip r:embed="rId6">
            <a:alphaModFix/>
          </a:blip>
          <a:srcRect/>
          <a:stretch/>
        </p:blipFill>
        <p:spPr>
          <a:xfrm>
            <a:off x="4140602" y="-537"/>
            <a:ext cx="1156062" cy="1156363"/>
          </a:xfrm>
          <a:prstGeom prst="rect">
            <a:avLst/>
          </a:prstGeom>
          <a:noFill/>
          <a:ln>
            <a:noFill/>
          </a:ln>
        </p:spPr>
      </p:pic>
      <p:sp>
        <p:nvSpPr>
          <p:cNvPr id="225" name="Google Shape;225;p12"/>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pic>
        <p:nvPicPr>
          <p:cNvPr id="226" name="Google Shape;226;p12"/>
          <p:cNvPicPr preferRelativeResize="0"/>
          <p:nvPr/>
        </p:nvPicPr>
        <p:blipFill rotWithShape="1">
          <a:blip r:embed="rId7">
            <a:alphaModFix/>
          </a:blip>
          <a:srcRect/>
          <a:stretch/>
        </p:blipFill>
        <p:spPr>
          <a:xfrm>
            <a:off x="485775" y="1927243"/>
            <a:ext cx="6005512" cy="4837075"/>
          </a:xfrm>
          <a:prstGeom prst="rect">
            <a:avLst/>
          </a:prstGeom>
          <a:noFill/>
          <a:ln>
            <a:noFill/>
          </a:ln>
        </p:spPr>
      </p:pic>
      <p:sp>
        <p:nvSpPr>
          <p:cNvPr id="227" name="Google Shape;227;p12"/>
          <p:cNvSpPr txBox="1"/>
          <p:nvPr/>
        </p:nvSpPr>
        <p:spPr>
          <a:xfrm>
            <a:off x="8421925" y="5405100"/>
            <a:ext cx="3261600" cy="1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err="1">
                <a:solidFill>
                  <a:schemeClr val="dk1"/>
                </a:solidFill>
                <a:latin typeface="Arial" panose="020B0604020202020204" pitchFamily="34" charset="0"/>
                <a:ea typeface="Calibri"/>
                <a:cs typeface="Arial" panose="020B0604020202020204" pitchFamily="34" charset="0"/>
                <a:sym typeface="Calibri"/>
              </a:rPr>
              <a:t>Mapa</a:t>
            </a:r>
            <a:r>
              <a:rPr lang="en-US" sz="1200" dirty="0">
                <a:solidFill>
                  <a:schemeClr val="dk1"/>
                </a:solidFill>
                <a:latin typeface="Arial" panose="020B0604020202020204" pitchFamily="34" charset="0"/>
                <a:ea typeface="Calibri"/>
                <a:cs typeface="Arial" panose="020B0604020202020204" pitchFamily="34" charset="0"/>
                <a:sym typeface="Calibri"/>
              </a:rPr>
              <a:t>, zona de </a:t>
            </a:r>
            <a:r>
              <a:rPr lang="en-US" sz="1200" dirty="0" err="1">
                <a:solidFill>
                  <a:schemeClr val="dk1"/>
                </a:solidFill>
                <a:latin typeface="Arial" panose="020B0604020202020204" pitchFamily="34" charset="0"/>
                <a:ea typeface="Calibri"/>
                <a:cs typeface="Arial" panose="020B0604020202020204" pitchFamily="34" charset="0"/>
                <a:sym typeface="Calibri"/>
              </a:rPr>
              <a:t>localización</a:t>
            </a:r>
            <a:r>
              <a:rPr lang="en-US" sz="1200" dirty="0">
                <a:solidFill>
                  <a:schemeClr val="dk1"/>
                </a:solidFill>
                <a:latin typeface="Arial" panose="020B0604020202020204" pitchFamily="34" charset="0"/>
                <a:ea typeface="Calibri"/>
                <a:cs typeface="Arial" panose="020B0604020202020204" pitchFamily="34" charset="0"/>
                <a:sym typeface="Calibri"/>
              </a:rPr>
              <a:t> "OKL-E115"</a:t>
            </a: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Rectangle 1">
            <a:extLst>
              <a:ext uri="{FF2B5EF4-FFF2-40B4-BE49-F238E27FC236}">
                <a16:creationId xmlns:a16="http://schemas.microsoft.com/office/drawing/2014/main" id="{B3A41181-06B2-CDD9-3912-B8BE936349F7}"/>
              </a:ext>
            </a:extLst>
          </p:cNvPr>
          <p:cNvSpPr/>
          <p:nvPr/>
        </p:nvSpPr>
        <p:spPr>
          <a:xfrm>
            <a:off x="561975" y="4524375"/>
            <a:ext cx="1390650" cy="79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REFUGIARSE EN EL SITIO</a:t>
            </a:r>
          </a:p>
        </p:txBody>
      </p:sp>
      <p:sp>
        <p:nvSpPr>
          <p:cNvPr id="3" name="Rectangle 2">
            <a:extLst>
              <a:ext uri="{FF2B5EF4-FFF2-40B4-BE49-F238E27FC236}">
                <a16:creationId xmlns:a16="http://schemas.microsoft.com/office/drawing/2014/main" id="{9AD8CF09-1E1B-DA0E-3A32-308CA527DAC8}"/>
              </a:ext>
            </a:extLst>
          </p:cNvPr>
          <p:cNvSpPr/>
          <p:nvPr/>
        </p:nvSpPr>
        <p:spPr>
          <a:xfrm>
            <a:off x="561975" y="5644347"/>
            <a:ext cx="1390650" cy="3754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ADVERTENCIA</a:t>
            </a:r>
          </a:p>
        </p:txBody>
      </p:sp>
      <p:pic>
        <p:nvPicPr>
          <p:cNvPr id="5" name="Picture 4">
            <a:extLst>
              <a:ext uri="{FF2B5EF4-FFF2-40B4-BE49-F238E27FC236}">
                <a16:creationId xmlns:a16="http://schemas.microsoft.com/office/drawing/2014/main" id="{A09AE902-E767-6BB1-E7B1-A98A21C3CAC7}"/>
              </a:ext>
            </a:extLst>
          </p:cNvPr>
          <p:cNvPicPr>
            <a:picLocks noChangeAspect="1"/>
          </p:cNvPicPr>
          <p:nvPr/>
        </p:nvPicPr>
        <p:blipFill rotWithShape="1">
          <a:blip r:embed="rId8"/>
          <a:srcRect t="3466"/>
          <a:stretch/>
        </p:blipFill>
        <p:spPr>
          <a:xfrm>
            <a:off x="8545736" y="0"/>
            <a:ext cx="3646264" cy="353129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3"/>
          <p:cNvSpPr/>
          <p:nvPr/>
        </p:nvSpPr>
        <p:spPr>
          <a:xfrm>
            <a:off x="761601" y="762001"/>
            <a:ext cx="5332808" cy="1708242"/>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000" b="1" i="0" u="none" strike="noStrike" cap="none" dirty="0">
                <a:solidFill>
                  <a:srgbClr val="0082B3"/>
                </a:solidFill>
                <a:latin typeface="Franklin Gothic Medium" panose="020B0603020102020204" pitchFamily="34" charset="0"/>
                <a:ea typeface="Calibri"/>
                <a:cs typeface="Calibri"/>
                <a:sym typeface="Calibri"/>
              </a:rPr>
              <a:t>Agua </a:t>
            </a:r>
            <a:r>
              <a:rPr lang="en-US" sz="4000" b="1" dirty="0">
                <a:solidFill>
                  <a:srgbClr val="0082B3"/>
                </a:solidFill>
                <a:latin typeface="Franklin Gothic Medium" panose="020B0603020102020204" pitchFamily="34" charset="0"/>
                <a:ea typeface="Calibri"/>
                <a:cs typeface="Calibri"/>
                <a:sym typeface="Calibri"/>
              </a:rPr>
              <a:t>p</a:t>
            </a:r>
            <a:r>
              <a:rPr lang="en-US" sz="4000" b="1" i="0" u="none" strike="noStrike" cap="none" dirty="0">
                <a:solidFill>
                  <a:srgbClr val="0082B3"/>
                </a:solidFill>
                <a:latin typeface="Franklin Gothic Medium" panose="020B0603020102020204" pitchFamily="34" charset="0"/>
                <a:ea typeface="Calibri"/>
                <a:cs typeface="Calibri"/>
                <a:sym typeface="Calibri"/>
              </a:rPr>
              <a:t>otable </a:t>
            </a:r>
            <a:r>
              <a:rPr lang="en-US" sz="4000" b="1" i="0" u="none" strike="noStrike" cap="none" dirty="0" err="1">
                <a:solidFill>
                  <a:srgbClr val="0082B3"/>
                </a:solidFill>
                <a:latin typeface="Franklin Gothic Medium" panose="020B0603020102020204" pitchFamily="34" charset="0"/>
                <a:ea typeface="Calibri"/>
                <a:cs typeface="Calibri"/>
                <a:sym typeface="Calibri"/>
              </a:rPr>
              <a:t>segura</a:t>
            </a:r>
            <a:r>
              <a:rPr lang="en-US" sz="4000" b="1" i="0" u="none" strike="noStrike" cap="none" dirty="0">
                <a:solidFill>
                  <a:srgbClr val="0082B3"/>
                </a:solidFill>
                <a:latin typeface="Franklin Gothic Medium" panose="020B0603020102020204" pitchFamily="34" charset="0"/>
                <a:ea typeface="Calibri"/>
                <a:cs typeface="Calibri"/>
                <a:sym typeface="Calibri"/>
              </a:rPr>
              <a:t> </a:t>
            </a:r>
            <a:endParaRPr sz="1400" b="0" i="0" u="none" strike="noStrike" cap="none" dirty="0">
              <a:solidFill>
                <a:srgbClr val="0082B3"/>
              </a:solidFill>
              <a:latin typeface="Franklin Gothic Medium" panose="020B0603020102020204" pitchFamily="34" charset="0"/>
              <a:sym typeface="Arial"/>
            </a:endParaRPr>
          </a:p>
        </p:txBody>
      </p:sp>
      <p:sp>
        <p:nvSpPr>
          <p:cNvPr id="233" name="Google Shape;233;p13"/>
          <p:cNvSpPr/>
          <p:nvPr/>
        </p:nvSpPr>
        <p:spPr>
          <a:xfrm>
            <a:off x="761601" y="1880885"/>
            <a:ext cx="5332808" cy="4359194"/>
          </a:xfrm>
          <a:prstGeom prst="rect">
            <a:avLst/>
          </a:prstGeom>
          <a:noFill/>
          <a:ln>
            <a:noFill/>
          </a:ln>
        </p:spPr>
        <p:txBody>
          <a:bodyPr spcFirstLastPara="1" wrap="square" lIns="91425" tIns="45700" rIns="91425" bIns="45700" anchor="ctr" anchorCtr="0">
            <a:normAutofit/>
          </a:bodyPr>
          <a:lstStyle/>
          <a:p>
            <a:pPr marL="45720" marR="0" lvl="0" indent="0" algn="l" rtl="0">
              <a:lnSpc>
                <a:spcPct val="90000"/>
              </a:lnSpc>
              <a:spcBef>
                <a:spcPts val="0"/>
              </a:spcBef>
              <a:spcAft>
                <a:spcPts val="0"/>
              </a:spcAft>
              <a:buClr>
                <a:srgbClr val="595959"/>
              </a:buClr>
              <a:buSzPts val="1920"/>
              <a:buFont typeface="Arial"/>
              <a:buNone/>
            </a:pPr>
            <a:r>
              <a:rPr lang="en-US" sz="2400" b="0" i="0" u="none" strike="noStrike" cap="none" dirty="0" err="1">
                <a:solidFill>
                  <a:srgbClr val="595959"/>
                </a:solidFill>
                <a:latin typeface="Franklin Gothic Medium" panose="020B0603020102020204" pitchFamily="34" charset="0"/>
                <a:ea typeface="Calibri"/>
                <a:cs typeface="Calibri"/>
                <a:sym typeface="Calibri"/>
              </a:rPr>
              <a:t>Además</a:t>
            </a:r>
            <a:r>
              <a:rPr lang="en-US" sz="2400" b="0" i="0" u="none" strike="noStrike" cap="none" dirty="0">
                <a:solidFill>
                  <a:srgbClr val="595959"/>
                </a:solidFill>
                <a:latin typeface="Franklin Gothic Medium" panose="020B0603020102020204" pitchFamily="34" charset="0"/>
                <a:ea typeface="Calibri"/>
                <a:cs typeface="Calibri"/>
                <a:sym typeface="Calibri"/>
              </a:rPr>
              <a:t> del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para 1 a 3 días de </a:t>
            </a:r>
            <a:r>
              <a:rPr lang="en-US" sz="2400" b="0" i="0" u="none" strike="noStrike" cap="none" dirty="0" err="1">
                <a:solidFill>
                  <a:srgbClr val="595959"/>
                </a:solidFill>
                <a:latin typeface="Franklin Gothic Medium" panose="020B0603020102020204" pitchFamily="34" charset="0"/>
                <a:ea typeface="Calibri"/>
                <a:cs typeface="Calibri"/>
                <a:sym typeface="Calibri"/>
              </a:rPr>
              <a:t>su</a:t>
            </a:r>
            <a:r>
              <a:rPr lang="en-US" sz="2400" b="0" i="0" u="none" strike="noStrike" cap="none" dirty="0">
                <a:solidFill>
                  <a:srgbClr val="595959"/>
                </a:solidFill>
                <a:latin typeface="Franklin Gothic Medium" panose="020B0603020102020204" pitchFamily="34" charset="0"/>
                <a:ea typeface="Calibri"/>
                <a:cs typeface="Calibri"/>
                <a:sym typeface="Calibri"/>
              </a:rPr>
              <a:t> kit de </a:t>
            </a:r>
            <a:r>
              <a:rPr lang="en-US" sz="2400" b="0" i="0" u="none" strike="noStrike" cap="none" dirty="0" err="1">
                <a:solidFill>
                  <a:srgbClr val="595959"/>
                </a:solidFill>
                <a:latin typeface="Franklin Gothic Medium" panose="020B0603020102020204" pitchFamily="34" charset="0"/>
                <a:ea typeface="Calibri"/>
                <a:cs typeface="Calibri"/>
                <a:sym typeface="Calibri"/>
              </a:rPr>
              <a:t>preparación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puede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prepararse</a:t>
            </a:r>
            <a:r>
              <a:rPr lang="en-US" sz="2400" b="0" i="0" u="none" strike="noStrike" cap="none" dirty="0">
                <a:solidFill>
                  <a:srgbClr val="595959"/>
                </a:solidFill>
                <a:latin typeface="Franklin Gothic Medium" panose="020B0603020102020204" pitchFamily="34" charset="0"/>
                <a:ea typeface="Calibri"/>
                <a:cs typeface="Calibri"/>
                <a:sym typeface="Calibri"/>
              </a:rPr>
              <a:t> para </a:t>
            </a:r>
            <a:r>
              <a:rPr lang="en-US" sz="2400" b="0" i="0" u="none" strike="noStrike" cap="none" dirty="0" err="1">
                <a:solidFill>
                  <a:srgbClr val="595959"/>
                </a:solidFill>
                <a:latin typeface="Franklin Gothic Medium" panose="020B0603020102020204" pitchFamily="34" charset="0"/>
                <a:ea typeface="Calibri"/>
                <a:cs typeface="Calibri"/>
                <a:sym typeface="Calibri"/>
              </a:rPr>
              <a:t>potabilizar</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durante</a:t>
            </a:r>
            <a:r>
              <a:rPr lang="en-US" sz="2400" b="0" i="0" u="none" strike="noStrike" cap="none" dirty="0">
                <a:solidFill>
                  <a:srgbClr val="595959"/>
                </a:solidFill>
                <a:latin typeface="Franklin Gothic Medium" panose="020B0603020102020204" pitchFamily="34" charset="0"/>
                <a:ea typeface="Calibri"/>
                <a:cs typeface="Calibri"/>
                <a:sym typeface="Calibri"/>
              </a:rPr>
              <a:t> un </a:t>
            </a:r>
            <a:r>
              <a:rPr lang="en-US" sz="2400" b="0" i="0" u="none" strike="noStrike" cap="none" dirty="0" err="1">
                <a:solidFill>
                  <a:srgbClr val="595959"/>
                </a:solidFill>
                <a:latin typeface="Franklin Gothic Medium" panose="020B0603020102020204" pitchFamily="34" charset="0"/>
                <a:ea typeface="Calibri"/>
                <a:cs typeface="Calibri"/>
                <a:sym typeface="Calibri"/>
              </a:rPr>
              <a:t>desastre</a:t>
            </a:r>
            <a:r>
              <a:rPr lang="en-US" sz="2400" b="0" i="0" u="none" strike="noStrike" cap="none" dirty="0">
                <a:solidFill>
                  <a:srgbClr val="595959"/>
                </a:solidFill>
                <a:latin typeface="Franklin Gothic Medium" panose="020B0603020102020204" pitchFamily="34" charset="0"/>
                <a:ea typeface="Calibri"/>
                <a:cs typeface="Calibri"/>
                <a:sym typeface="Calibri"/>
              </a:rPr>
              <a:t>:</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Hierva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1-3 </a:t>
            </a:r>
            <a:r>
              <a:rPr lang="en-US" sz="2400" b="0" i="0" u="none" strike="noStrike" cap="none" dirty="0" err="1">
                <a:solidFill>
                  <a:srgbClr val="595959"/>
                </a:solidFill>
                <a:latin typeface="Franklin Gothic Medium" panose="020B0603020102020204" pitchFamily="34" charset="0"/>
                <a:ea typeface="Calibri"/>
                <a:cs typeface="Calibri"/>
                <a:sym typeface="Calibri"/>
              </a:rPr>
              <a:t>minutos</a:t>
            </a:r>
            <a:r>
              <a:rPr lang="en-US" sz="2400" b="0" i="0" u="none" strike="noStrike" cap="none" dirty="0">
                <a:solidFill>
                  <a:srgbClr val="595959"/>
                </a:solidFill>
                <a:latin typeface="Franklin Gothic Medium" panose="020B0603020102020204" pitchFamily="34" charset="0"/>
                <a:ea typeface="Calibri"/>
                <a:cs typeface="Calibri"/>
                <a:sym typeface="Calibri"/>
              </a:rPr>
              <a:t> </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Desinfecte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añadiendo</a:t>
            </a:r>
            <a:r>
              <a:rPr lang="en-US" sz="2400" b="0" i="0" u="none" strike="noStrike" cap="none" dirty="0">
                <a:solidFill>
                  <a:srgbClr val="595959"/>
                </a:solidFill>
                <a:latin typeface="Franklin Gothic Medium" panose="020B0603020102020204" pitchFamily="34" charset="0"/>
                <a:ea typeface="Calibri"/>
                <a:cs typeface="Calibri"/>
                <a:sym typeface="Calibri"/>
              </a:rPr>
              <a:t> 8 </a:t>
            </a:r>
            <a:r>
              <a:rPr lang="en-US" sz="2400" b="0" i="0" u="none" strike="noStrike" cap="none" dirty="0" err="1">
                <a:solidFill>
                  <a:srgbClr val="595959"/>
                </a:solidFill>
                <a:latin typeface="Franklin Gothic Medium" panose="020B0603020102020204" pitchFamily="34" charset="0"/>
                <a:ea typeface="Calibri"/>
                <a:cs typeface="Calibri"/>
                <a:sym typeface="Calibri"/>
              </a:rPr>
              <a:t>gotas</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lejía</a:t>
            </a:r>
            <a:r>
              <a:rPr lang="en-US" sz="2400" b="0" i="0" u="none" strike="noStrike" cap="none" dirty="0">
                <a:solidFill>
                  <a:srgbClr val="595959"/>
                </a:solidFill>
                <a:latin typeface="Franklin Gothic Medium" panose="020B0603020102020204" pitchFamily="34" charset="0"/>
                <a:ea typeface="Calibri"/>
                <a:cs typeface="Calibri"/>
                <a:sym typeface="Calibri"/>
              </a:rPr>
              <a:t> a 1 </a:t>
            </a:r>
            <a:r>
              <a:rPr lang="en-US" sz="2400" b="0" i="0" u="none" strike="noStrike" cap="none" dirty="0" err="1">
                <a:solidFill>
                  <a:srgbClr val="595959"/>
                </a:solidFill>
                <a:latin typeface="Franklin Gothic Medium" panose="020B0603020102020204" pitchFamily="34" charset="0"/>
                <a:ea typeface="Calibri"/>
                <a:cs typeface="Calibri"/>
                <a:sym typeface="Calibri"/>
              </a:rPr>
              <a:t>galón</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Calibri"/>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Filtre</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con un </a:t>
            </a:r>
            <a:r>
              <a:rPr lang="en-US" sz="2400" b="0" i="0" u="none" strike="noStrike" cap="none" dirty="0" err="1">
                <a:solidFill>
                  <a:srgbClr val="595959"/>
                </a:solidFill>
                <a:latin typeface="Franklin Gothic Medium" panose="020B0603020102020204" pitchFamily="34" charset="0"/>
                <a:ea typeface="Calibri"/>
                <a:cs typeface="Calibri"/>
                <a:sym typeface="Calibri"/>
              </a:rPr>
              <a:t>filtro</a:t>
            </a:r>
            <a:r>
              <a:rPr lang="en-US" sz="2400" b="0" i="0" u="none" strike="noStrike" cap="none" dirty="0">
                <a:solidFill>
                  <a:srgbClr val="595959"/>
                </a:solidFill>
                <a:latin typeface="Franklin Gothic Medium" panose="020B0603020102020204" pitchFamily="34" charset="0"/>
                <a:ea typeface="Calibri"/>
                <a:cs typeface="Calibri"/>
                <a:sym typeface="Calibri"/>
              </a:rPr>
              <a:t> de </a:t>
            </a:r>
            <a:r>
              <a:rPr lang="en-US" sz="2400" b="0" i="0" u="none" strike="noStrike" cap="none" dirty="0" err="1">
                <a:solidFill>
                  <a:srgbClr val="595959"/>
                </a:solidFill>
                <a:latin typeface="Franklin Gothic Medium" panose="020B0603020102020204" pitchFamily="34" charset="0"/>
                <a:ea typeface="Calibri"/>
                <a:cs typeface="Calibri"/>
                <a:sym typeface="Calibri"/>
              </a:rPr>
              <a:t>agua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comercial</a:t>
            </a:r>
            <a:endParaRPr sz="24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234" name="Google Shape;234;p13"/>
          <p:cNvPicPr preferRelativeResize="0"/>
          <p:nvPr/>
        </p:nvPicPr>
        <p:blipFill rotWithShape="1">
          <a:blip r:embed="rId3">
            <a:alphaModFix/>
          </a:blip>
          <a:srcRect/>
          <a:stretch/>
        </p:blipFill>
        <p:spPr>
          <a:xfrm>
            <a:off x="6765985" y="-70555"/>
            <a:ext cx="5388633" cy="6984731"/>
          </a:xfrm>
          <a:prstGeom prst="rect">
            <a:avLst/>
          </a:prstGeom>
          <a:noFill/>
          <a:ln>
            <a:noFill/>
          </a:ln>
        </p:spPr>
      </p:pic>
      <p:sp>
        <p:nvSpPr>
          <p:cNvPr id="235" name="Google Shape;235;p13"/>
          <p:cNvSpPr txBox="1"/>
          <p:nvPr/>
        </p:nvSpPr>
        <p:spPr>
          <a:xfrm>
            <a:off x="629549" y="6240075"/>
            <a:ext cx="6136435" cy="707856"/>
          </a:xfrm>
          <a:prstGeom prst="rect">
            <a:avLst/>
          </a:prstGeom>
          <a:noFill/>
          <a:ln>
            <a:noFill/>
          </a:ln>
        </p:spPr>
        <p:txBody>
          <a:bodyPr spcFirstLastPara="1" wrap="square" lIns="91425" tIns="91425" rIns="91425" bIns="91425" anchor="t" anchorCtr="0">
            <a:spAutoFit/>
          </a:bodyPr>
          <a:lstStyle/>
          <a:p>
            <a:r>
              <a:rPr lang="en-US" dirty="0">
                <a:hlinkClick r:id="rId4"/>
              </a:rPr>
              <a:t>https://www.cdc.gov/healthywater/emergency/making-water-safe.html</a:t>
            </a:r>
            <a:endParaRPr lang="en-US" dirty="0"/>
          </a:p>
          <a:p>
            <a:pPr marL="0" lvl="0" indent="0" algn="l" rtl="0">
              <a:spcBef>
                <a:spcPts val="0"/>
              </a:spcBef>
              <a:spcAft>
                <a:spcPts val="0"/>
              </a:spcAft>
              <a:buNone/>
            </a:pPr>
            <a:endParaRPr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FBA60B7-F787-F9B1-9A3D-03B2AA70B22F}"/>
              </a:ext>
            </a:extLst>
          </p:cNvPr>
          <p:cNvPicPr>
            <a:picLocks noChangeAspect="1"/>
          </p:cNvPicPr>
          <p:nvPr/>
        </p:nvPicPr>
        <p:blipFill rotWithShape="1">
          <a:blip r:embed="rId3"/>
          <a:srcRect t="49966"/>
          <a:stretch/>
        </p:blipFill>
        <p:spPr>
          <a:xfrm>
            <a:off x="5576429" y="71716"/>
            <a:ext cx="5753100" cy="3388403"/>
          </a:xfrm>
          <a:prstGeom prst="rect">
            <a:avLst/>
          </a:prstGeom>
        </p:spPr>
      </p:pic>
      <p:pic>
        <p:nvPicPr>
          <p:cNvPr id="21" name="Picture 20">
            <a:extLst>
              <a:ext uri="{FF2B5EF4-FFF2-40B4-BE49-F238E27FC236}">
                <a16:creationId xmlns:a16="http://schemas.microsoft.com/office/drawing/2014/main" id="{DF109519-BA39-7915-F60E-55910365494E}"/>
              </a:ext>
            </a:extLst>
          </p:cNvPr>
          <p:cNvPicPr>
            <a:picLocks noChangeAspect="1"/>
          </p:cNvPicPr>
          <p:nvPr/>
        </p:nvPicPr>
        <p:blipFill rotWithShape="1">
          <a:blip r:embed="rId3"/>
          <a:srcRect b="50000"/>
          <a:stretch/>
        </p:blipFill>
        <p:spPr>
          <a:xfrm rot="10800000">
            <a:off x="5688874" y="3451877"/>
            <a:ext cx="5753100" cy="3386138"/>
          </a:xfrm>
          <a:prstGeom prst="rect">
            <a:avLst/>
          </a:prstGeom>
        </p:spPr>
      </p:pic>
      <p:sp>
        <p:nvSpPr>
          <p:cNvPr id="2" name="Title 1">
            <a:extLst>
              <a:ext uri="{FF2B5EF4-FFF2-40B4-BE49-F238E27FC236}">
                <a16:creationId xmlns:a16="http://schemas.microsoft.com/office/drawing/2014/main" id="{B3708C74-B17D-4BAF-9372-5C60557053B3}"/>
              </a:ext>
            </a:extLst>
          </p:cNvPr>
          <p:cNvSpPr>
            <a:spLocks noGrp="1"/>
          </p:cNvSpPr>
          <p:nvPr>
            <p:ph type="title"/>
          </p:nvPr>
        </p:nvSpPr>
        <p:spPr>
          <a:xfrm>
            <a:off x="595793" y="438718"/>
            <a:ext cx="3821197" cy="1344625"/>
          </a:xfrm>
        </p:spPr>
        <p:txBody>
          <a:bodyPr spcFirstLastPara="1" vert="horz" wrap="square" lIns="91416" tIns="45708" rIns="91416" bIns="45708" rtlCol="0" anchor="ctr" anchorCtr="0">
            <a:normAutofit/>
          </a:bodyPr>
          <a:lstStyle/>
          <a:p>
            <a:r>
              <a:rPr lang="en-US" sz="3600" b="1" i="0" u="none" strike="noStrike" cap="none" dirty="0" err="1">
                <a:solidFill>
                  <a:srgbClr val="0082B3"/>
                </a:solidFill>
                <a:latin typeface="Franklin Gothic Medium" panose="020B0603020102020204" pitchFamily="34" charset="0"/>
                <a:sym typeface="Calibri"/>
              </a:rPr>
              <a:t>Contactos</a:t>
            </a:r>
            <a:r>
              <a:rPr lang="en-US" sz="3600" b="1" i="0" u="none" strike="noStrike" cap="none" dirty="0">
                <a:solidFill>
                  <a:srgbClr val="0082B3"/>
                </a:solidFill>
                <a:latin typeface="Franklin Gothic Medium" panose="020B0603020102020204" pitchFamily="34" charset="0"/>
                <a:sym typeface="Calibri"/>
              </a:rPr>
              <a:t> de </a:t>
            </a:r>
            <a:r>
              <a:rPr lang="en-US" sz="3600" b="1" i="0" u="none" strike="noStrike" cap="none" dirty="0" err="1">
                <a:solidFill>
                  <a:srgbClr val="0082B3"/>
                </a:solidFill>
                <a:latin typeface="Franklin Gothic Medium" panose="020B0603020102020204" pitchFamily="34" charset="0"/>
                <a:sym typeface="Calibri"/>
              </a:rPr>
              <a:t>emergencia</a:t>
            </a:r>
            <a:endParaRPr lang="en-US" sz="3599" dirty="0">
              <a:solidFill>
                <a:srgbClr val="0082B3"/>
              </a:solidFill>
              <a:latin typeface="Franklin Gothic Medium" panose="020B0603020102020204" pitchFamily="34" charset="0"/>
            </a:endParaRPr>
          </a:p>
        </p:txBody>
      </p:sp>
      <p:sp>
        <p:nvSpPr>
          <p:cNvPr id="4" name="Content Placeholder 3">
            <a:extLst>
              <a:ext uri="{FF2B5EF4-FFF2-40B4-BE49-F238E27FC236}">
                <a16:creationId xmlns:a16="http://schemas.microsoft.com/office/drawing/2014/main" id="{CE5334D0-FB29-452C-B405-CD90B4917017}"/>
              </a:ext>
            </a:extLst>
          </p:cNvPr>
          <p:cNvSpPr>
            <a:spLocks noGrp="1"/>
          </p:cNvSpPr>
          <p:nvPr>
            <p:ph sz="half" idx="1"/>
          </p:nvPr>
        </p:nvSpPr>
        <p:spPr>
          <a:xfrm>
            <a:off x="496042" y="1667527"/>
            <a:ext cx="4345775" cy="3641116"/>
          </a:xfrm>
        </p:spPr>
        <p:txBody>
          <a:bodyPr spcFirstLastPara="1" vert="horz" wrap="square" lIns="91416" tIns="45708" rIns="91416" bIns="45708" rtlCol="0" anchor="t" anchorCtr="0">
            <a:noAutofit/>
          </a:bodyPr>
          <a:lstStyle/>
          <a:p>
            <a:r>
              <a:rPr lang="es-ES" sz="2000" dirty="0">
                <a:solidFill>
                  <a:schemeClr val="tx1"/>
                </a:solidFill>
                <a:latin typeface="Franklin Gothic Medium" panose="020B0603020102020204" pitchFamily="34" charset="0"/>
              </a:rPr>
              <a:t>Escriba sus contactos de emergencia para identificar a quién puede contactar en estos eventos climáticos si necesita ayuda</a:t>
            </a:r>
          </a:p>
          <a:p>
            <a:r>
              <a:rPr lang="es-ES" sz="2000" dirty="0">
                <a:solidFill>
                  <a:schemeClr val="tx1"/>
                </a:solidFill>
                <a:latin typeface="Franklin Gothic Medium" panose="020B0603020102020204" pitchFamily="34" charset="0"/>
              </a:rPr>
              <a:t>Incluya a aquellos a los que le gustaría controlar o ayudar</a:t>
            </a:r>
          </a:p>
          <a:p>
            <a:pPr marL="274320" marR="0" lvl="0" indent="-228600" algn="l" rtl="0">
              <a:lnSpc>
                <a:spcPct val="80000"/>
              </a:lnSpc>
              <a:spcBef>
                <a:spcPts val="1800"/>
              </a:spcBef>
              <a:spcAft>
                <a:spcPts val="0"/>
              </a:spcAft>
              <a:buClr>
                <a:srgbClr val="595959"/>
              </a:buClr>
              <a:buSzPts val="1442"/>
              <a:buFont typeface="Arial"/>
              <a:buChar char="•"/>
            </a:pPr>
            <a:r>
              <a:rPr lang="es-ES" sz="2000" i="0" u="none" strike="noStrike" cap="none" dirty="0">
                <a:solidFill>
                  <a:schemeClr val="tx1"/>
                </a:solidFill>
                <a:latin typeface="Franklin Gothic Medium" panose="020B0603020102020204" pitchFamily="34" charset="0"/>
                <a:sym typeface="Calibri"/>
              </a:rPr>
              <a:t>También es útil tener contactos fuera de la ciudad.</a:t>
            </a:r>
          </a:p>
          <a:p>
            <a:pPr marL="274320" marR="0" lvl="0" indent="-228600" algn="l" rtl="0">
              <a:lnSpc>
                <a:spcPct val="80000"/>
              </a:lnSpc>
              <a:spcBef>
                <a:spcPts val="1800"/>
              </a:spcBef>
              <a:spcAft>
                <a:spcPts val="0"/>
              </a:spcAft>
              <a:buClr>
                <a:srgbClr val="595959"/>
              </a:buClr>
              <a:buSzPts val="1442"/>
              <a:buFont typeface="Arial"/>
              <a:buChar char="•"/>
            </a:pPr>
            <a:r>
              <a:rPr lang="es-ES" sz="2000" i="0" u="none" strike="noStrike" cap="none" dirty="0">
                <a:solidFill>
                  <a:schemeClr val="tx1"/>
                </a:solidFill>
                <a:latin typeface="Franklin Gothic Medium" panose="020B0603020102020204" pitchFamily="34" charset="0"/>
                <a:sym typeface="Calibri"/>
              </a:rPr>
              <a:t>Escriba los números de contacto de emergencia</a:t>
            </a:r>
          </a:p>
          <a:p>
            <a:pPr marL="274320" marR="0" lvl="0" indent="-228600" algn="l" rtl="0">
              <a:lnSpc>
                <a:spcPct val="80000"/>
              </a:lnSpc>
              <a:spcBef>
                <a:spcPts val="1800"/>
              </a:spcBef>
              <a:spcAft>
                <a:spcPts val="0"/>
              </a:spcAft>
              <a:buClr>
                <a:srgbClr val="595959"/>
              </a:buClr>
              <a:buSzPts val="1442"/>
              <a:buFont typeface="Arial"/>
              <a:buChar char="•"/>
            </a:pPr>
            <a:r>
              <a:rPr lang="es-ES" sz="2000" i="0" u="sng" strike="noStrike" cap="none" dirty="0">
                <a:solidFill>
                  <a:schemeClr val="tx1"/>
                </a:solidFill>
                <a:latin typeface="Franklin Gothic Medium" panose="020B0603020102020204" pitchFamily="34" charset="0"/>
                <a:sym typeface="Calibri"/>
                <a:hlinkClick r:id="rId4">
                  <a:extLst>
                    <a:ext uri="{A12FA001-AC4F-418D-AE19-62706E023703}">
                      <ahyp:hlinkClr xmlns:ahyp="http://schemas.microsoft.com/office/drawing/2018/hyperlinkcolor" val="tx"/>
                    </a:ext>
                  </a:extLst>
                </a:hlinkClick>
              </a:rPr>
              <a:t>La guía de bolsillo de emergencias del Condado incluye la sección Plan de Emergencia Familiar</a:t>
            </a:r>
            <a:endParaRPr lang="es-ES" sz="2000" i="0" u="none" strike="noStrike" cap="none" dirty="0">
              <a:solidFill>
                <a:schemeClr val="tx1"/>
              </a:solidFill>
              <a:latin typeface="Franklin Gothic Medium" panose="020B0603020102020204" pitchFamily="34" charset="0"/>
              <a:sym typeface="Calibri"/>
            </a:endParaRPr>
          </a:p>
        </p:txBody>
      </p:sp>
      <p:sp>
        <p:nvSpPr>
          <p:cNvPr id="12" name="TextBox 11">
            <a:extLst>
              <a:ext uri="{FF2B5EF4-FFF2-40B4-BE49-F238E27FC236}">
                <a16:creationId xmlns:a16="http://schemas.microsoft.com/office/drawing/2014/main" id="{F302F793-937A-4974-8BF2-22563CA67B1C}"/>
              </a:ext>
            </a:extLst>
          </p:cNvPr>
          <p:cNvSpPr txBox="1"/>
          <p:nvPr/>
        </p:nvSpPr>
        <p:spPr>
          <a:xfrm>
            <a:off x="5980642" y="2348010"/>
            <a:ext cx="800219" cy="369204"/>
          </a:xfrm>
          <a:prstGeom prst="rect">
            <a:avLst/>
          </a:prstGeom>
          <a:noFill/>
        </p:spPr>
        <p:txBody>
          <a:bodyPr wrap="none" rtlCol="0">
            <a:spAutoFit/>
          </a:bodyPr>
          <a:lstStyle/>
          <a:p>
            <a:r>
              <a:rPr lang="en-US" sz="1799" dirty="0">
                <a:latin typeface="Franklin Gothic Medium" panose="020B0603020102020204" pitchFamily="34" charset="0"/>
              </a:rPr>
              <a:t>Padre</a:t>
            </a:r>
          </a:p>
        </p:txBody>
      </p:sp>
      <p:sp>
        <p:nvSpPr>
          <p:cNvPr id="14" name="TextBox 13">
            <a:extLst>
              <a:ext uri="{FF2B5EF4-FFF2-40B4-BE49-F238E27FC236}">
                <a16:creationId xmlns:a16="http://schemas.microsoft.com/office/drawing/2014/main" id="{816F3CEA-362F-4437-83F9-B2D89BBE0BF6}"/>
              </a:ext>
            </a:extLst>
          </p:cNvPr>
          <p:cNvSpPr txBox="1"/>
          <p:nvPr/>
        </p:nvSpPr>
        <p:spPr>
          <a:xfrm>
            <a:off x="5768416" y="4468560"/>
            <a:ext cx="2362200" cy="369204"/>
          </a:xfrm>
          <a:prstGeom prst="rect">
            <a:avLst/>
          </a:prstGeom>
          <a:noFill/>
        </p:spPr>
        <p:txBody>
          <a:bodyPr wrap="square" rtlCol="0">
            <a:spAutoFit/>
          </a:bodyPr>
          <a:lstStyle/>
          <a:p>
            <a:pPr algn="ctr"/>
            <a:r>
              <a:rPr lang="en-US" sz="1799" dirty="0">
                <a:latin typeface="Franklin Gothic Medium" panose="020B0603020102020204" pitchFamily="34" charset="0"/>
              </a:rPr>
              <a:t>Grupo de </a:t>
            </a:r>
            <a:r>
              <a:rPr lang="en-US" sz="1799" dirty="0" err="1">
                <a:latin typeface="Franklin Gothic Medium" panose="020B0603020102020204" pitchFamily="34" charset="0"/>
              </a:rPr>
              <a:t>vecindario</a:t>
            </a:r>
            <a:endParaRPr lang="en-US" sz="1799" dirty="0">
              <a:latin typeface="Franklin Gothic Medium" panose="020B0603020102020204" pitchFamily="34" charset="0"/>
            </a:endParaRPr>
          </a:p>
        </p:txBody>
      </p:sp>
      <p:sp>
        <p:nvSpPr>
          <p:cNvPr id="15" name="TextBox 14">
            <a:extLst>
              <a:ext uri="{FF2B5EF4-FFF2-40B4-BE49-F238E27FC236}">
                <a16:creationId xmlns:a16="http://schemas.microsoft.com/office/drawing/2014/main" id="{4CC35005-E4F6-4400-A478-334B0840C8CB}"/>
              </a:ext>
            </a:extLst>
          </p:cNvPr>
          <p:cNvSpPr txBox="1"/>
          <p:nvPr/>
        </p:nvSpPr>
        <p:spPr>
          <a:xfrm>
            <a:off x="5867401" y="4193554"/>
            <a:ext cx="851515" cy="369204"/>
          </a:xfrm>
          <a:prstGeom prst="rect">
            <a:avLst/>
          </a:prstGeom>
          <a:noFill/>
        </p:spPr>
        <p:txBody>
          <a:bodyPr wrap="none" rtlCol="0">
            <a:spAutoFit/>
          </a:bodyPr>
          <a:lstStyle/>
          <a:p>
            <a:r>
              <a:rPr lang="en-US" sz="1799" dirty="0" err="1">
                <a:latin typeface="Franklin Gothic Medium" panose="020B0603020102020204" pitchFamily="34" charset="0"/>
              </a:rPr>
              <a:t>Iglesia</a:t>
            </a:r>
            <a:endParaRPr lang="en-US" sz="1799" dirty="0">
              <a:latin typeface="Franklin Gothic Medium" panose="020B0603020102020204" pitchFamily="34" charset="0"/>
            </a:endParaRPr>
          </a:p>
        </p:txBody>
      </p:sp>
      <p:sp>
        <p:nvSpPr>
          <p:cNvPr id="16" name="TextBox 15">
            <a:extLst>
              <a:ext uri="{FF2B5EF4-FFF2-40B4-BE49-F238E27FC236}">
                <a16:creationId xmlns:a16="http://schemas.microsoft.com/office/drawing/2014/main" id="{189825D3-7F20-45BA-8A97-885CCFA6E2C2}"/>
              </a:ext>
            </a:extLst>
          </p:cNvPr>
          <p:cNvSpPr txBox="1"/>
          <p:nvPr/>
        </p:nvSpPr>
        <p:spPr>
          <a:xfrm>
            <a:off x="5692227" y="4750641"/>
            <a:ext cx="2199916" cy="369204"/>
          </a:xfrm>
          <a:prstGeom prst="rect">
            <a:avLst/>
          </a:prstGeom>
          <a:noFill/>
        </p:spPr>
        <p:txBody>
          <a:bodyPr wrap="square" rtlCol="0">
            <a:spAutoFit/>
          </a:bodyPr>
          <a:lstStyle/>
          <a:p>
            <a:pPr algn="ctr"/>
            <a:r>
              <a:rPr lang="en-US" sz="1799" dirty="0">
                <a:latin typeface="Franklin Gothic Medium" panose="020B0603020102020204" pitchFamily="34" charset="0"/>
              </a:rPr>
              <a:t>Grupo de padres</a:t>
            </a:r>
          </a:p>
        </p:txBody>
      </p:sp>
      <p:sp>
        <p:nvSpPr>
          <p:cNvPr id="17" name="TextBox 16">
            <a:extLst>
              <a:ext uri="{FF2B5EF4-FFF2-40B4-BE49-F238E27FC236}">
                <a16:creationId xmlns:a16="http://schemas.microsoft.com/office/drawing/2014/main" id="{B9AA1FF3-802A-4226-847E-4E030D797952}"/>
              </a:ext>
            </a:extLst>
          </p:cNvPr>
          <p:cNvSpPr txBox="1"/>
          <p:nvPr/>
        </p:nvSpPr>
        <p:spPr>
          <a:xfrm>
            <a:off x="5822866" y="3918548"/>
            <a:ext cx="2863934" cy="369204"/>
          </a:xfrm>
          <a:prstGeom prst="rect">
            <a:avLst/>
          </a:prstGeom>
          <a:noFill/>
        </p:spPr>
        <p:txBody>
          <a:bodyPr wrap="square" rtlCol="0">
            <a:spAutoFit/>
          </a:bodyPr>
          <a:lstStyle/>
          <a:p>
            <a:pPr algn="ctr"/>
            <a:r>
              <a:rPr lang="en-US" sz="1799" dirty="0" err="1">
                <a:latin typeface="Franklin Gothic Medium" panose="020B0603020102020204" pitchFamily="34" charset="0"/>
              </a:rPr>
              <a:t>Organización</a:t>
            </a:r>
            <a:r>
              <a:rPr lang="en-US" sz="1799" dirty="0">
                <a:latin typeface="Franklin Gothic Medium" panose="020B0603020102020204" pitchFamily="34" charset="0"/>
              </a:rPr>
              <a:t> </a:t>
            </a:r>
            <a:r>
              <a:rPr lang="en-US" sz="1799" dirty="0" err="1">
                <a:latin typeface="Franklin Gothic Medium" panose="020B0603020102020204" pitchFamily="34" charset="0"/>
              </a:rPr>
              <a:t>comunitaria</a:t>
            </a:r>
            <a:endParaRPr lang="en-US" sz="1799" dirty="0">
              <a:latin typeface="Franklin Gothic Medium" panose="020B0603020102020204" pitchFamily="34" charset="0"/>
            </a:endParaRPr>
          </a:p>
        </p:txBody>
      </p:sp>
      <p:sp>
        <p:nvSpPr>
          <p:cNvPr id="18" name="TextBox 17">
            <a:extLst>
              <a:ext uri="{FF2B5EF4-FFF2-40B4-BE49-F238E27FC236}">
                <a16:creationId xmlns:a16="http://schemas.microsoft.com/office/drawing/2014/main" id="{6106965B-7C69-4EE4-9730-04008DD785EB}"/>
              </a:ext>
            </a:extLst>
          </p:cNvPr>
          <p:cNvSpPr txBox="1"/>
          <p:nvPr/>
        </p:nvSpPr>
        <p:spPr>
          <a:xfrm>
            <a:off x="8665378" y="1131026"/>
            <a:ext cx="1197764" cy="369204"/>
          </a:xfrm>
          <a:prstGeom prst="rect">
            <a:avLst/>
          </a:prstGeom>
          <a:noFill/>
        </p:spPr>
        <p:txBody>
          <a:bodyPr wrap="none" rtlCol="0">
            <a:spAutoFit/>
          </a:bodyPr>
          <a:lstStyle/>
          <a:p>
            <a:r>
              <a:rPr lang="en-US" sz="1799" dirty="0">
                <a:latin typeface="Franklin Gothic Medium" panose="020B0603020102020204" pitchFamily="34" charset="0"/>
              </a:rPr>
              <a:t>LA </a:t>
            </a:r>
            <a:r>
              <a:rPr lang="en-US" sz="1799" dirty="0" err="1">
                <a:latin typeface="Franklin Gothic Medium" panose="020B0603020102020204" pitchFamily="34" charset="0"/>
              </a:rPr>
              <a:t>familia</a:t>
            </a:r>
            <a:endParaRPr lang="en-US" sz="1799" dirty="0">
              <a:latin typeface="Franklin Gothic Medium" panose="020B0603020102020204" pitchFamily="34" charset="0"/>
            </a:endParaRPr>
          </a:p>
        </p:txBody>
      </p:sp>
      <p:sp>
        <p:nvSpPr>
          <p:cNvPr id="19" name="TextBox 18">
            <a:extLst>
              <a:ext uri="{FF2B5EF4-FFF2-40B4-BE49-F238E27FC236}">
                <a16:creationId xmlns:a16="http://schemas.microsoft.com/office/drawing/2014/main" id="{6AE8A970-315D-4763-BE9F-3D485A1FE175}"/>
              </a:ext>
            </a:extLst>
          </p:cNvPr>
          <p:cNvSpPr txBox="1"/>
          <p:nvPr/>
        </p:nvSpPr>
        <p:spPr>
          <a:xfrm>
            <a:off x="-5502" y="6487871"/>
            <a:ext cx="3365024" cy="369332"/>
          </a:xfrm>
          <a:prstGeom prst="rect">
            <a:avLst/>
          </a:prstGeom>
          <a:noFill/>
        </p:spPr>
        <p:txBody>
          <a:bodyPr wrap="none" rtlCol="0">
            <a:spAutoFit/>
          </a:bodyPr>
          <a:lstStyle/>
          <a:p>
            <a:r>
              <a:rPr lang="en-US" sz="1800" b="0" i="0" u="none" strike="noStrike" cap="none" dirty="0">
                <a:solidFill>
                  <a:schemeClr val="dk1"/>
                </a:solidFill>
                <a:latin typeface="+mn-lt"/>
                <a:ea typeface="Calibri"/>
                <a:cs typeface="Calibri"/>
                <a:sym typeface="Calibri"/>
              </a:rPr>
              <a:t>Referencia </a:t>
            </a:r>
            <a:r>
              <a:rPr lang="en-US" sz="1799" dirty="0">
                <a:latin typeface="+mn-lt"/>
              </a:rPr>
              <a:t>: FEMA Ready.gov </a:t>
            </a:r>
          </a:p>
        </p:txBody>
      </p:sp>
      <p:sp>
        <p:nvSpPr>
          <p:cNvPr id="24" name="TextBox 23">
            <a:extLst>
              <a:ext uri="{FF2B5EF4-FFF2-40B4-BE49-F238E27FC236}">
                <a16:creationId xmlns:a16="http://schemas.microsoft.com/office/drawing/2014/main" id="{68C302E0-A1D6-40CF-4F18-7579545324EB}"/>
              </a:ext>
            </a:extLst>
          </p:cNvPr>
          <p:cNvSpPr txBox="1"/>
          <p:nvPr/>
        </p:nvSpPr>
        <p:spPr>
          <a:xfrm>
            <a:off x="8452980" y="1589455"/>
            <a:ext cx="928459" cy="369204"/>
          </a:xfrm>
          <a:prstGeom prst="rect">
            <a:avLst/>
          </a:prstGeom>
          <a:noFill/>
        </p:spPr>
        <p:txBody>
          <a:bodyPr wrap="none" rtlCol="0">
            <a:spAutoFit/>
          </a:bodyPr>
          <a:lstStyle/>
          <a:p>
            <a:r>
              <a:rPr lang="en-US" sz="1799" dirty="0">
                <a:latin typeface="Franklin Gothic Medium" panose="020B0603020102020204" pitchFamily="34" charset="0"/>
              </a:rPr>
              <a:t>Parque</a:t>
            </a:r>
          </a:p>
        </p:txBody>
      </p:sp>
      <p:sp>
        <p:nvSpPr>
          <p:cNvPr id="25" name="TextBox 24">
            <a:extLst>
              <a:ext uri="{FF2B5EF4-FFF2-40B4-BE49-F238E27FC236}">
                <a16:creationId xmlns:a16="http://schemas.microsoft.com/office/drawing/2014/main" id="{F22EE3F8-9A22-A085-1D66-FFB1910E6FC4}"/>
              </a:ext>
            </a:extLst>
          </p:cNvPr>
          <p:cNvSpPr txBox="1"/>
          <p:nvPr/>
        </p:nvSpPr>
        <p:spPr>
          <a:xfrm>
            <a:off x="8452979" y="610865"/>
            <a:ext cx="1133644" cy="369204"/>
          </a:xfrm>
          <a:prstGeom prst="rect">
            <a:avLst/>
          </a:prstGeom>
          <a:noFill/>
        </p:spPr>
        <p:txBody>
          <a:bodyPr wrap="none" rtlCol="0">
            <a:spAutoFit/>
          </a:bodyPr>
          <a:lstStyle/>
          <a:p>
            <a:r>
              <a:rPr lang="en-US" sz="1799" dirty="0">
                <a:latin typeface="Franklin Gothic Medium" panose="020B0603020102020204" pitchFamily="34" charset="0"/>
              </a:rPr>
              <a:t>Hermana</a:t>
            </a:r>
          </a:p>
        </p:txBody>
      </p:sp>
      <p:sp>
        <p:nvSpPr>
          <p:cNvPr id="3" name="TextBox 2">
            <a:extLst>
              <a:ext uri="{FF2B5EF4-FFF2-40B4-BE49-F238E27FC236}">
                <a16:creationId xmlns:a16="http://schemas.microsoft.com/office/drawing/2014/main" id="{93C223DE-F35D-0A1C-7DE9-0044B5D80455}"/>
              </a:ext>
            </a:extLst>
          </p:cNvPr>
          <p:cNvSpPr txBox="1"/>
          <p:nvPr/>
        </p:nvSpPr>
        <p:spPr>
          <a:xfrm>
            <a:off x="5980642" y="2535893"/>
            <a:ext cx="4069445" cy="369204"/>
          </a:xfrm>
          <a:prstGeom prst="rect">
            <a:avLst/>
          </a:prstGeom>
          <a:noFill/>
        </p:spPr>
        <p:txBody>
          <a:bodyPr wrap="square" rtlCol="0">
            <a:spAutoFit/>
          </a:bodyPr>
          <a:lstStyle/>
          <a:p>
            <a:r>
              <a:rPr lang="en-US" sz="1799" dirty="0">
                <a:latin typeface="Franklin Gothic Medium" panose="020B0603020102020204" pitchFamily="34" charset="0"/>
              </a:rPr>
              <a:t>Tía- </a:t>
            </a:r>
            <a:r>
              <a:rPr lang="en-US" sz="1799" dirty="0" err="1">
                <a:latin typeface="Franklin Gothic Medium" panose="020B0603020102020204" pitchFamily="34" charset="0"/>
              </a:rPr>
              <a:t>tiene</a:t>
            </a:r>
            <a:r>
              <a:rPr lang="en-US" sz="1799" dirty="0">
                <a:latin typeface="Franklin Gothic Medium" panose="020B0603020102020204" pitchFamily="34" charset="0"/>
              </a:rPr>
              <a:t> </a:t>
            </a:r>
            <a:r>
              <a:rPr lang="en-US" sz="1799" dirty="0" err="1">
                <a:latin typeface="Franklin Gothic Medium" panose="020B0603020102020204" pitchFamily="34" charset="0"/>
              </a:rPr>
              <a:t>problemas</a:t>
            </a:r>
            <a:r>
              <a:rPr lang="en-US" sz="1799" dirty="0">
                <a:latin typeface="Franklin Gothic Medium" panose="020B0603020102020204" pitchFamily="34" charset="0"/>
              </a:rPr>
              <a:t> </a:t>
            </a:r>
            <a:r>
              <a:rPr lang="en-US" sz="1799" dirty="0" err="1">
                <a:latin typeface="Franklin Gothic Medium" panose="020B0603020102020204" pitchFamily="34" charset="0"/>
              </a:rPr>
              <a:t>respiratorios</a:t>
            </a:r>
            <a:r>
              <a:rPr lang="en-US" sz="1799" dirty="0">
                <a:latin typeface="Franklin Gothic Medium" panose="020B0603020102020204" pitchFamily="34" charset="0"/>
              </a:rPr>
              <a:t> </a:t>
            </a:r>
          </a:p>
        </p:txBody>
      </p:sp>
      <p:sp>
        <p:nvSpPr>
          <p:cNvPr id="5" name="Rectangle 4">
            <a:extLst>
              <a:ext uri="{FF2B5EF4-FFF2-40B4-BE49-F238E27FC236}">
                <a16:creationId xmlns:a16="http://schemas.microsoft.com/office/drawing/2014/main" id="{E092A5F3-448B-AEA6-BE23-B44DC39CA3C1}"/>
              </a:ext>
            </a:extLst>
          </p:cNvPr>
          <p:cNvSpPr/>
          <p:nvPr/>
        </p:nvSpPr>
        <p:spPr>
          <a:xfrm>
            <a:off x="5980642" y="246580"/>
            <a:ext cx="3283618" cy="3642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rPr>
              <a:t>Plan de </a:t>
            </a:r>
            <a:r>
              <a:rPr lang="en-US" b="1" dirty="0" err="1">
                <a:solidFill>
                  <a:schemeClr val="accent6">
                    <a:lumMod val="75000"/>
                  </a:schemeClr>
                </a:solidFill>
              </a:rPr>
              <a:t>emergencia</a:t>
            </a:r>
            <a:r>
              <a:rPr lang="en-US" b="1" dirty="0">
                <a:solidFill>
                  <a:schemeClr val="accent6">
                    <a:lumMod val="75000"/>
                  </a:schemeClr>
                </a:solidFill>
              </a:rPr>
              <a:t> familiar </a:t>
            </a:r>
          </a:p>
        </p:txBody>
      </p:sp>
      <p:sp>
        <p:nvSpPr>
          <p:cNvPr id="6" name="Rectangle 5">
            <a:extLst>
              <a:ext uri="{FF2B5EF4-FFF2-40B4-BE49-F238E27FC236}">
                <a16:creationId xmlns:a16="http://schemas.microsoft.com/office/drawing/2014/main" id="{EC0F190E-EBE1-186B-BCD8-DC8B00FCE89D}"/>
              </a:ext>
            </a:extLst>
          </p:cNvPr>
          <p:cNvSpPr/>
          <p:nvPr/>
        </p:nvSpPr>
        <p:spPr>
          <a:xfrm>
            <a:off x="5980642" y="764771"/>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rPr>
              <a:t>Nombre</a:t>
            </a:r>
            <a:r>
              <a:rPr lang="en-US" sz="1100" dirty="0">
                <a:solidFill>
                  <a:schemeClr val="tx1"/>
                </a:solidFill>
              </a:rPr>
              <a:t> del </a:t>
            </a:r>
            <a:r>
              <a:rPr lang="en-US" sz="1100" dirty="0" err="1">
                <a:solidFill>
                  <a:schemeClr val="tx1"/>
                </a:solidFill>
              </a:rPr>
              <a:t>contacto</a:t>
            </a:r>
            <a:r>
              <a:rPr lang="en-US" sz="1100" dirty="0">
                <a:solidFill>
                  <a:schemeClr val="tx1"/>
                </a:solidFill>
              </a:rPr>
              <a:t> de </a:t>
            </a:r>
            <a:r>
              <a:rPr lang="en-US" sz="1100" dirty="0" err="1">
                <a:solidFill>
                  <a:schemeClr val="tx1"/>
                </a:solidFill>
              </a:rPr>
              <a:t>emergencia</a:t>
            </a:r>
            <a:r>
              <a:rPr lang="en-US" sz="1100" dirty="0">
                <a:solidFill>
                  <a:schemeClr val="tx1"/>
                </a:solidFill>
              </a:rPr>
              <a:t> </a:t>
            </a:r>
          </a:p>
        </p:txBody>
      </p:sp>
      <p:sp>
        <p:nvSpPr>
          <p:cNvPr id="7" name="Rectangle 6">
            <a:extLst>
              <a:ext uri="{FF2B5EF4-FFF2-40B4-BE49-F238E27FC236}">
                <a16:creationId xmlns:a16="http://schemas.microsoft.com/office/drawing/2014/main" id="{57942E2A-AB78-5C41-5175-FE2292C8B08E}"/>
              </a:ext>
            </a:extLst>
          </p:cNvPr>
          <p:cNvSpPr/>
          <p:nvPr/>
        </p:nvSpPr>
        <p:spPr>
          <a:xfrm>
            <a:off x="5980642" y="980069"/>
            <a:ext cx="908686" cy="251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8" name="Rectangle 1">
            <a:extLst>
              <a:ext uri="{FF2B5EF4-FFF2-40B4-BE49-F238E27FC236}">
                <a16:creationId xmlns:a16="http://schemas.microsoft.com/office/drawing/2014/main" id="{33902C5D-B454-6F02-47CA-5D9AE7E06FA4}"/>
              </a:ext>
            </a:extLst>
          </p:cNvPr>
          <p:cNvSpPr>
            <a:spLocks noChangeArrowheads="1"/>
          </p:cNvSpPr>
          <p:nvPr/>
        </p:nvSpPr>
        <p:spPr bwMode="auto">
          <a:xfrm>
            <a:off x="0" y="-483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n-US" sz="1800" b="0" i="0" u="none" strike="noStrike" cap="none" normalizeH="0" baseline="0" dirty="0">
                <a:ln>
                  <a:noFill/>
                </a:ln>
                <a:solidFill>
                  <a:schemeClr val="tx1"/>
                </a:solidFill>
                <a:effectLst/>
                <a:latin typeface="Arial" panose="020B0604020202020204" pitchFamily="34" charset="0"/>
              </a:rPr>
            </a:b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7CBC2B4B-1F8E-0086-103B-E011A369A036}"/>
              </a:ext>
            </a:extLst>
          </p:cNvPr>
          <p:cNvSpPr/>
          <p:nvPr/>
        </p:nvSpPr>
        <p:spPr>
          <a:xfrm>
            <a:off x="6025492" y="1477153"/>
            <a:ext cx="908686" cy="1903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10" name="Rectangle 9">
            <a:extLst>
              <a:ext uri="{FF2B5EF4-FFF2-40B4-BE49-F238E27FC236}">
                <a16:creationId xmlns:a16="http://schemas.microsoft.com/office/drawing/2014/main" id="{B7C53238-25C1-E7F9-8BB5-CE4AD6B6B540}"/>
              </a:ext>
            </a:extLst>
          </p:cNvPr>
          <p:cNvSpPr/>
          <p:nvPr/>
        </p:nvSpPr>
        <p:spPr>
          <a:xfrm>
            <a:off x="6040830" y="1910054"/>
            <a:ext cx="908686" cy="237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n-US" sz="1100" dirty="0">
                <a:solidFill>
                  <a:schemeClr val="tx1"/>
                </a:solidFill>
              </a:rPr>
              <a:t>T</a:t>
            </a:r>
            <a:r>
              <a:rPr kumimoji="0" lang="es-ES" altLang="en-US" sz="1100" b="0" i="0" u="none" strike="noStrike" cap="none" normalizeH="0" baseline="0" dirty="0">
                <a:ln>
                  <a:noFill/>
                </a:ln>
                <a:solidFill>
                  <a:schemeClr val="tx1"/>
                </a:solidFill>
                <a:effectLst/>
              </a:rPr>
              <a:t>eléfono</a:t>
            </a:r>
          </a:p>
        </p:txBody>
      </p:sp>
      <p:sp>
        <p:nvSpPr>
          <p:cNvPr id="11" name="Rectangle 10">
            <a:extLst>
              <a:ext uri="{FF2B5EF4-FFF2-40B4-BE49-F238E27FC236}">
                <a16:creationId xmlns:a16="http://schemas.microsoft.com/office/drawing/2014/main" id="{30158AB9-481D-4AFB-9C09-2112291F496D}"/>
              </a:ext>
            </a:extLst>
          </p:cNvPr>
          <p:cNvSpPr/>
          <p:nvPr/>
        </p:nvSpPr>
        <p:spPr>
          <a:xfrm>
            <a:off x="5980642" y="1279988"/>
            <a:ext cx="2634272" cy="106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err="1">
                <a:solidFill>
                  <a:schemeClr val="tx1"/>
                </a:solidFill>
              </a:rPr>
              <a:t>Nombre</a:t>
            </a:r>
            <a:r>
              <a:rPr lang="en-US" sz="1100" dirty="0">
                <a:solidFill>
                  <a:schemeClr val="tx1"/>
                </a:solidFill>
              </a:rPr>
              <a:t> de </a:t>
            </a:r>
            <a:r>
              <a:rPr lang="en-US" sz="1100" dirty="0" err="1">
                <a:solidFill>
                  <a:schemeClr val="tx1"/>
                </a:solidFill>
              </a:rPr>
              <a:t>contacto</a:t>
            </a:r>
            <a:r>
              <a:rPr lang="en-US" sz="1100" dirty="0">
                <a:solidFill>
                  <a:schemeClr val="tx1"/>
                </a:solidFill>
              </a:rPr>
              <a:t> </a:t>
            </a:r>
            <a:r>
              <a:rPr lang="en-US" sz="1100" dirty="0" err="1">
                <a:solidFill>
                  <a:schemeClr val="tx1"/>
                </a:solidFill>
              </a:rPr>
              <a:t>fuera</a:t>
            </a:r>
            <a:r>
              <a:rPr lang="en-US" sz="1100" dirty="0">
                <a:solidFill>
                  <a:schemeClr val="tx1"/>
                </a:solidFill>
              </a:rPr>
              <a:t> de la ciudad</a:t>
            </a:r>
          </a:p>
        </p:txBody>
      </p:sp>
      <p:sp>
        <p:nvSpPr>
          <p:cNvPr id="13" name="Rectangle 12">
            <a:extLst>
              <a:ext uri="{FF2B5EF4-FFF2-40B4-BE49-F238E27FC236}">
                <a16:creationId xmlns:a16="http://schemas.microsoft.com/office/drawing/2014/main" id="{F8D412AF-70AC-B11B-7D0A-CDB7EFF5D0AF}"/>
              </a:ext>
            </a:extLst>
          </p:cNvPr>
          <p:cNvSpPr/>
          <p:nvPr/>
        </p:nvSpPr>
        <p:spPr>
          <a:xfrm>
            <a:off x="5980641" y="1758370"/>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Lugar de </a:t>
            </a:r>
            <a:r>
              <a:rPr lang="en-US" sz="1100" dirty="0" err="1">
                <a:solidFill>
                  <a:schemeClr val="tx1"/>
                </a:solidFill>
              </a:rPr>
              <a:t>encuentro</a:t>
            </a:r>
            <a:r>
              <a:rPr lang="en-US" sz="1100" dirty="0">
                <a:solidFill>
                  <a:schemeClr val="tx1"/>
                </a:solidFill>
              </a:rPr>
              <a:t> </a:t>
            </a:r>
            <a:r>
              <a:rPr lang="en-US" sz="1100" dirty="0" err="1">
                <a:solidFill>
                  <a:schemeClr val="tx1"/>
                </a:solidFill>
              </a:rPr>
              <a:t>vecinal</a:t>
            </a:r>
            <a:r>
              <a:rPr lang="en-US" sz="1100" dirty="0">
                <a:solidFill>
                  <a:schemeClr val="tx1"/>
                </a:solidFill>
              </a:rPr>
              <a:t> </a:t>
            </a:r>
          </a:p>
        </p:txBody>
      </p:sp>
      <p:sp>
        <p:nvSpPr>
          <p:cNvPr id="20" name="Rectangle 19">
            <a:extLst>
              <a:ext uri="{FF2B5EF4-FFF2-40B4-BE49-F238E27FC236}">
                <a16:creationId xmlns:a16="http://schemas.microsoft.com/office/drawing/2014/main" id="{553D003C-0777-7708-6954-D4D09F83B7BE}"/>
              </a:ext>
            </a:extLst>
          </p:cNvPr>
          <p:cNvSpPr/>
          <p:nvPr/>
        </p:nvSpPr>
        <p:spPr>
          <a:xfrm>
            <a:off x="6018664" y="2273281"/>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err="1">
                <a:solidFill>
                  <a:schemeClr val="tx1"/>
                </a:solidFill>
              </a:rPr>
              <a:t>Otra</a:t>
            </a:r>
            <a:r>
              <a:rPr lang="en-US" sz="1100" dirty="0">
                <a:solidFill>
                  <a:schemeClr val="tx1"/>
                </a:solidFill>
              </a:rPr>
              <a:t> </a:t>
            </a:r>
            <a:r>
              <a:rPr lang="en-US" sz="1100" dirty="0" err="1">
                <a:solidFill>
                  <a:schemeClr val="tx1"/>
                </a:solidFill>
              </a:rPr>
              <a:t>informaci</a:t>
            </a:r>
            <a:r>
              <a:rPr kumimoji="0" lang="es-ES" altLang="en-US" sz="1100" b="0" i="0" u="none" strike="noStrike" cap="none" normalizeH="0" baseline="0" dirty="0" err="1">
                <a:ln>
                  <a:noFill/>
                </a:ln>
                <a:solidFill>
                  <a:schemeClr val="tx1"/>
                </a:solidFill>
                <a:effectLst/>
              </a:rPr>
              <a:t>ó</a:t>
            </a:r>
            <a:r>
              <a:rPr lang="es-ES" altLang="en-US" sz="1100" dirty="0" err="1">
                <a:solidFill>
                  <a:schemeClr val="tx1"/>
                </a:solidFill>
              </a:rPr>
              <a:t>n</a:t>
            </a:r>
            <a:r>
              <a:rPr lang="es-ES" altLang="en-US" sz="1100" dirty="0">
                <a:solidFill>
                  <a:schemeClr val="tx1"/>
                </a:solidFill>
              </a:rPr>
              <a:t> importante</a:t>
            </a:r>
            <a:endParaRPr lang="en-US" sz="1100" dirty="0">
              <a:solidFill>
                <a:schemeClr val="tx1"/>
              </a:solidFill>
            </a:endParaRPr>
          </a:p>
        </p:txBody>
      </p:sp>
      <p:sp>
        <p:nvSpPr>
          <p:cNvPr id="22" name="Rectangle 2">
            <a:extLst>
              <a:ext uri="{FF2B5EF4-FFF2-40B4-BE49-F238E27FC236}">
                <a16:creationId xmlns:a16="http://schemas.microsoft.com/office/drawing/2014/main" id="{15F5052A-FAE0-636E-12F9-426F118ED301}"/>
              </a:ext>
            </a:extLst>
          </p:cNvPr>
          <p:cNvSpPr>
            <a:spLocks noChangeArrowheads="1"/>
          </p:cNvSpPr>
          <p:nvPr/>
        </p:nvSpPr>
        <p:spPr bwMode="auto">
          <a:xfrm>
            <a:off x="0"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C9627BB9-6555-85A3-AF3D-096E47EC8C2F}"/>
              </a:ext>
            </a:extLst>
          </p:cNvPr>
          <p:cNvSpPr/>
          <p:nvPr/>
        </p:nvSpPr>
        <p:spPr>
          <a:xfrm>
            <a:off x="5980641" y="2865505"/>
            <a:ext cx="2472338" cy="13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err="1">
                <a:solidFill>
                  <a:schemeClr val="accent6">
                    <a:lumMod val="75000"/>
                  </a:schemeClr>
                </a:solidFill>
              </a:rPr>
              <a:t>Llame</a:t>
            </a:r>
            <a:r>
              <a:rPr lang="en-US" sz="1100" dirty="0">
                <a:solidFill>
                  <a:schemeClr val="accent6">
                    <a:lumMod val="75000"/>
                  </a:schemeClr>
                </a:solidFill>
              </a:rPr>
              <a:t> al 911 para </a:t>
            </a:r>
            <a:r>
              <a:rPr lang="en-US" sz="1100" dirty="0" err="1">
                <a:solidFill>
                  <a:schemeClr val="accent6">
                    <a:lumMod val="75000"/>
                  </a:schemeClr>
                </a:solidFill>
              </a:rPr>
              <a:t>emergencias</a:t>
            </a:r>
            <a:r>
              <a:rPr lang="en-US" sz="1100" dirty="0">
                <a:solidFill>
                  <a:schemeClr val="accent6">
                    <a:lumMod val="75000"/>
                  </a:schemeClr>
                </a:solidFill>
              </a:rPr>
              <a:t> </a:t>
            </a:r>
          </a:p>
        </p:txBody>
      </p:sp>
      <p:sp>
        <p:nvSpPr>
          <p:cNvPr id="29" name="Rectangle 28">
            <a:extLst>
              <a:ext uri="{FF2B5EF4-FFF2-40B4-BE49-F238E27FC236}">
                <a16:creationId xmlns:a16="http://schemas.microsoft.com/office/drawing/2014/main" id="{F42C7803-1A39-89FB-ED68-BD2EDF411BDC}"/>
              </a:ext>
            </a:extLst>
          </p:cNvPr>
          <p:cNvSpPr/>
          <p:nvPr/>
        </p:nvSpPr>
        <p:spPr>
          <a:xfrm>
            <a:off x="5779509" y="3549127"/>
            <a:ext cx="5346939" cy="428824"/>
          </a:xfrm>
          <a:prstGeom prst="rect">
            <a:avLst/>
          </a:prstGeom>
          <a:solidFill>
            <a:srgbClr val="B6CD9E"/>
          </a:solidFill>
          <a:ln>
            <a:solidFill>
              <a:srgbClr val="B6CD9E"/>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6">
                    <a:lumMod val="75000"/>
                  </a:schemeClr>
                </a:solidFill>
              </a:rPr>
              <a:t>N</a:t>
            </a:r>
            <a:r>
              <a:rPr lang="es-ES" dirty="0">
                <a:solidFill>
                  <a:schemeClr val="accent6">
                    <a:lumMod val="75000"/>
                  </a:schemeClr>
                </a:solidFill>
              </a:rPr>
              <a:t>ÚMEROS DE TELÉFONO E INFORMACIÓN IMPORTANTE ADICIONALES</a:t>
            </a:r>
            <a:endParaRPr lang="en-US" dirty="0">
              <a:solidFill>
                <a:schemeClr val="accent6">
                  <a:lumMod val="75000"/>
                </a:schemeClr>
              </a:solidFill>
            </a:endParaRPr>
          </a:p>
        </p:txBody>
      </p:sp>
      <p:sp>
        <p:nvSpPr>
          <p:cNvPr id="30" name="Rectangle 3">
            <a:extLst>
              <a:ext uri="{FF2B5EF4-FFF2-40B4-BE49-F238E27FC236}">
                <a16:creationId xmlns:a16="http://schemas.microsoft.com/office/drawing/2014/main" id="{DAB2A950-9CEB-04D4-3CAC-FDEF4DE589CE}"/>
              </a:ext>
            </a:extLst>
          </p:cNvPr>
          <p:cNvSpPr>
            <a:spLocks noChangeArrowheads="1"/>
          </p:cNvSpPr>
          <p:nvPr/>
        </p:nvSpPr>
        <p:spPr bwMode="auto">
          <a:xfrm>
            <a:off x="-5502"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8568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7" descr="A picture containing text&#10;&#10;Description automatically generated"/>
          <p:cNvPicPr preferRelativeResize="0"/>
          <p:nvPr/>
        </p:nvPicPr>
        <p:blipFill rotWithShape="1">
          <a:blip r:embed="rId3">
            <a:alphaModFix amt="50000"/>
          </a:blip>
          <a:srcRect t="15730"/>
          <a:stretch/>
        </p:blipFill>
        <p:spPr>
          <a:xfrm>
            <a:off x="19" y="894"/>
            <a:ext cx="12188805" cy="6856213"/>
          </a:xfrm>
          <a:prstGeom prst="rect">
            <a:avLst/>
          </a:prstGeom>
          <a:noFill/>
          <a:ln>
            <a:noFill/>
          </a:ln>
        </p:spPr>
      </p:pic>
      <p:sp>
        <p:nvSpPr>
          <p:cNvPr id="362" name="Google Shape;362;p27"/>
          <p:cNvSpPr/>
          <p:nvPr/>
        </p:nvSpPr>
        <p:spPr>
          <a:xfrm>
            <a:off x="2157325" y="2537350"/>
            <a:ext cx="7585200" cy="1793100"/>
          </a:xfrm>
          <a:prstGeom prst="rect">
            <a:avLst/>
          </a:prstGeom>
          <a:solidFill>
            <a:schemeClr val="lt1"/>
          </a:solid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2F5496"/>
              </a:buClr>
              <a:buSzPts val="5850"/>
              <a:buFont typeface="Calibri"/>
              <a:buNone/>
            </a:pPr>
            <a:r>
              <a:rPr lang="en-US" sz="5400" b="1" i="0" u="none" strike="noStrike" cap="none" dirty="0">
                <a:solidFill>
                  <a:srgbClr val="0082B3"/>
                </a:solidFill>
                <a:latin typeface="Franklin Gothic Medium" panose="020B0603020102020204" pitchFamily="34" charset="0"/>
                <a:ea typeface="Calibri"/>
                <a:cs typeface="Calibri"/>
                <a:sym typeface="Calibri"/>
              </a:rPr>
              <a:t>Cortes e </a:t>
            </a:r>
            <a:r>
              <a:rPr lang="en-US" sz="5400" b="1" i="0" u="none" strike="noStrike" cap="none" dirty="0" err="1">
                <a:solidFill>
                  <a:srgbClr val="0082B3"/>
                </a:solidFill>
                <a:latin typeface="Franklin Gothic Medium" panose="020B0603020102020204" pitchFamily="34" charset="0"/>
                <a:ea typeface="Calibri"/>
                <a:cs typeface="Calibri"/>
                <a:sym typeface="Calibri"/>
              </a:rPr>
              <a:t>interrupciones</a:t>
            </a:r>
            <a:r>
              <a:rPr lang="en-US" sz="5400" b="1" i="0" u="none" strike="noStrike" cap="none" dirty="0">
                <a:solidFill>
                  <a:srgbClr val="0082B3"/>
                </a:solidFill>
                <a:latin typeface="Franklin Gothic Medium" panose="020B0603020102020204" pitchFamily="34" charset="0"/>
                <a:ea typeface="Calibri"/>
                <a:cs typeface="Calibri"/>
                <a:sym typeface="Calibri"/>
              </a:rPr>
              <a:t> de </a:t>
            </a:r>
            <a:r>
              <a:rPr lang="en-US" sz="5400" b="1" i="0" u="none" strike="noStrike" cap="none" dirty="0" err="1">
                <a:solidFill>
                  <a:srgbClr val="0082B3"/>
                </a:solidFill>
                <a:latin typeface="Franklin Gothic Medium" panose="020B0603020102020204" pitchFamily="34" charset="0"/>
                <a:ea typeface="Calibri"/>
                <a:cs typeface="Calibri"/>
                <a:sym typeface="Calibri"/>
              </a:rPr>
              <a:t>energía</a:t>
            </a:r>
            <a:endParaRPr sz="5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63" name="Google Shape;363;p27"/>
          <p:cNvSpPr txBox="1"/>
          <p:nvPr/>
        </p:nvSpPr>
        <p:spPr>
          <a:xfrm>
            <a:off x="4135273" y="6327812"/>
            <a:ext cx="3824398" cy="27770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dirty="0">
                <a:solidFill>
                  <a:schemeClr val="tx1"/>
                </a:solidFill>
                <a:latin typeface="Franklin Gothic Medium" panose="020B0603020102020204" pitchFamily="34" charset="0"/>
                <a:ea typeface="Calibri"/>
                <a:cs typeface="Calibri"/>
                <a:sym typeface="Calibri"/>
              </a:rPr>
              <a:t>Torres de </a:t>
            </a:r>
            <a:r>
              <a:rPr lang="en-US" sz="1300" dirty="0" err="1">
                <a:solidFill>
                  <a:schemeClr val="tx1"/>
                </a:solidFill>
                <a:latin typeface="Franklin Gothic Medium" panose="020B0603020102020204" pitchFamily="34" charset="0"/>
                <a:ea typeface="Calibri"/>
                <a:cs typeface="Calibri"/>
                <a:sym typeface="Calibri"/>
              </a:rPr>
              <a:t>energía</a:t>
            </a:r>
            <a:r>
              <a:rPr lang="en-US" sz="1300" dirty="0">
                <a:solidFill>
                  <a:schemeClr val="tx1"/>
                </a:solidFill>
                <a:latin typeface="Franklin Gothic Medium" panose="020B0603020102020204" pitchFamily="34" charset="0"/>
                <a:ea typeface="Calibri"/>
                <a:cs typeface="Calibri"/>
                <a:sym typeface="Calibri"/>
              </a:rPr>
              <a:t> con la </a:t>
            </a:r>
            <a:r>
              <a:rPr lang="en-US" sz="1300" dirty="0" err="1">
                <a:solidFill>
                  <a:schemeClr val="tx1"/>
                </a:solidFill>
                <a:latin typeface="Franklin Gothic Medium" panose="020B0603020102020204" pitchFamily="34" charset="0"/>
                <a:ea typeface="Calibri"/>
                <a:cs typeface="Calibri"/>
                <a:sym typeface="Calibri"/>
              </a:rPr>
              <a:t>puesta</a:t>
            </a:r>
            <a:r>
              <a:rPr lang="en-US" sz="1300" dirty="0">
                <a:solidFill>
                  <a:schemeClr val="tx1"/>
                </a:solidFill>
                <a:latin typeface="Franklin Gothic Medium" panose="020B0603020102020204" pitchFamily="34" charset="0"/>
                <a:ea typeface="Calibri"/>
                <a:cs typeface="Calibri"/>
                <a:sym typeface="Calibri"/>
              </a:rPr>
              <a:t> de sol </a:t>
            </a:r>
            <a:r>
              <a:rPr lang="en-US" sz="1300" dirty="0" err="1">
                <a:solidFill>
                  <a:schemeClr val="tx1"/>
                </a:solidFill>
                <a:latin typeface="Franklin Gothic Medium" panose="020B0603020102020204" pitchFamily="34" charset="0"/>
                <a:ea typeface="Calibri"/>
                <a:cs typeface="Calibri"/>
                <a:sym typeface="Calibri"/>
              </a:rPr>
              <a:t>en</a:t>
            </a:r>
            <a:r>
              <a:rPr lang="en-US" sz="1300" dirty="0">
                <a:solidFill>
                  <a:schemeClr val="tx1"/>
                </a:solidFill>
                <a:latin typeface="Franklin Gothic Medium" panose="020B0603020102020204" pitchFamily="34" charset="0"/>
                <a:ea typeface="Calibri"/>
                <a:cs typeface="Calibri"/>
                <a:sym typeface="Calibri"/>
              </a:rPr>
              <a:t> </a:t>
            </a:r>
            <a:r>
              <a:rPr lang="en-US" sz="1300" dirty="0" err="1">
                <a:solidFill>
                  <a:schemeClr val="tx1"/>
                </a:solidFill>
                <a:latin typeface="Franklin Gothic Medium" panose="020B0603020102020204" pitchFamily="34" charset="0"/>
                <a:ea typeface="Calibri"/>
                <a:cs typeface="Calibri"/>
                <a:sym typeface="Calibri"/>
              </a:rPr>
              <a:t>el</a:t>
            </a:r>
            <a:r>
              <a:rPr lang="en-US" sz="1300" dirty="0">
                <a:solidFill>
                  <a:schemeClr val="tx1"/>
                </a:solidFill>
                <a:latin typeface="Franklin Gothic Medium" panose="020B0603020102020204" pitchFamily="34" charset="0"/>
                <a:ea typeface="Calibri"/>
                <a:cs typeface="Calibri"/>
                <a:sym typeface="Calibri"/>
              </a:rPr>
              <a:t> </a:t>
            </a:r>
            <a:r>
              <a:rPr lang="en-US" sz="1300" dirty="0" err="1">
                <a:solidFill>
                  <a:schemeClr val="tx1"/>
                </a:solidFill>
                <a:latin typeface="Franklin Gothic Medium" panose="020B0603020102020204" pitchFamily="34" charset="0"/>
                <a:ea typeface="Calibri"/>
                <a:cs typeface="Calibri"/>
                <a:sym typeface="Calibri"/>
              </a:rPr>
              <a:t>fondo</a:t>
            </a:r>
            <a:endParaRPr sz="1300" dirty="0">
              <a:solidFill>
                <a:schemeClr val="tx1"/>
              </a:solidFill>
              <a:latin typeface="Franklin Gothic Medium" panose="020B0603020102020204" pitchFamily="34" charset="0"/>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8"/>
          <p:cNvSpPr/>
          <p:nvPr/>
        </p:nvSpPr>
        <p:spPr>
          <a:xfrm>
            <a:off x="417251" y="-323264"/>
            <a:ext cx="6986731" cy="2899513"/>
          </a:xfrm>
          <a:prstGeom prst="rect">
            <a:avLst/>
          </a:prstGeom>
          <a:noFill/>
          <a:ln>
            <a:noFill/>
          </a:ln>
        </p:spPr>
        <p:txBody>
          <a:bodyPr spcFirstLastPara="1" wrap="square" lIns="91400" tIns="45700" rIns="91400" bIns="45700" anchor="ctr"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PG&amp;E </a:t>
            </a:r>
            <a:r>
              <a:rPr lang="en-US" sz="4400" b="1" dirty="0">
                <a:solidFill>
                  <a:srgbClr val="0082B3"/>
                </a:solidFill>
                <a:latin typeface="Franklin Gothic Medium" panose="020B0603020102020204" pitchFamily="34" charset="0"/>
                <a:ea typeface="Calibri"/>
                <a:cs typeface="Calibri"/>
                <a:sym typeface="Calibri"/>
              </a:rPr>
              <a:t>Cortes de </a:t>
            </a:r>
            <a:r>
              <a:rPr lang="en-US" sz="4400" b="1" dirty="0" err="1">
                <a:solidFill>
                  <a:srgbClr val="0082B3"/>
                </a:solidFill>
                <a:latin typeface="Franklin Gothic Medium" panose="020B0603020102020204" pitchFamily="34" charset="0"/>
                <a:ea typeface="Calibri"/>
                <a:cs typeface="Calibri"/>
                <a:sym typeface="Calibri"/>
              </a:rPr>
              <a:t>energía</a:t>
            </a:r>
            <a:r>
              <a:rPr lang="en-US" sz="4400" b="1" dirty="0">
                <a:solidFill>
                  <a:srgbClr val="0082B3"/>
                </a:solidFill>
                <a:latin typeface="Franklin Gothic Medium" panose="020B0603020102020204" pitchFamily="34" charset="0"/>
                <a:ea typeface="Calibri"/>
                <a:cs typeface="Calibri"/>
                <a:sym typeface="Calibri"/>
              </a:rPr>
              <a:t> por</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seguridad</a:t>
            </a:r>
            <a:r>
              <a:rPr lang="en-US" sz="4400" b="1" i="0" u="none" strike="noStrike" cap="none" dirty="0">
                <a:solidFill>
                  <a:srgbClr val="0082B3"/>
                </a:solidFill>
                <a:latin typeface="Franklin Gothic Medium" panose="020B0603020102020204" pitchFamily="34" charset="0"/>
                <a:ea typeface="Calibri"/>
                <a:cs typeface="Calibri"/>
                <a:sym typeface="Calibri"/>
              </a:rPr>
              <a:t> </a:t>
            </a:r>
            <a:endParaRPr sz="44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pública</a:t>
            </a:r>
            <a:r>
              <a:rPr lang="en-US" sz="4400" b="1" i="0" u="none" strike="noStrike" cap="none" dirty="0">
                <a:solidFill>
                  <a:srgbClr val="0082B3"/>
                </a:solidFill>
                <a:latin typeface="Franklin Gothic Medium" panose="020B0603020102020204" pitchFamily="34" charset="0"/>
                <a:ea typeface="Calibri"/>
                <a:cs typeface="Calibri"/>
                <a:sym typeface="Calibri"/>
              </a:rPr>
              <a:t> (PSPS)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69" name="Google Shape;369;p28"/>
          <p:cNvSpPr/>
          <p:nvPr/>
        </p:nvSpPr>
        <p:spPr>
          <a:xfrm>
            <a:off x="149587" y="2150328"/>
            <a:ext cx="5625572" cy="2691721"/>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Las </a:t>
            </a:r>
            <a:r>
              <a:rPr lang="en-US" sz="2000" b="0" i="0" u="none" strike="noStrike" cap="none" dirty="0" err="1">
                <a:solidFill>
                  <a:srgbClr val="595959"/>
                </a:solidFill>
                <a:latin typeface="Franklin Gothic Medium" panose="020B0603020102020204" pitchFamily="34" charset="0"/>
                <a:ea typeface="Calibri"/>
                <a:cs typeface="Calibri"/>
                <a:sym typeface="Calibri"/>
              </a:rPr>
              <a:t>empresas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servicios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públicos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pueden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cortar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temporalmente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la </a:t>
            </a:r>
            <a:r>
              <a:rPr lang="en-US" sz="2000" dirty="0" err="1">
                <a:solidFill>
                  <a:srgbClr val="595959"/>
                </a:solidFill>
                <a:latin typeface="Franklin Gothic Medium" panose="020B0603020102020204" pitchFamily="34" charset="0"/>
                <a:ea typeface="Calibri"/>
                <a:cs typeface="Calibri"/>
                <a:sym typeface="Calibri"/>
              </a:rPr>
              <a:t>energía</a:t>
            </a:r>
            <a:r>
              <a:rPr lang="en-US" sz="2000"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zonas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específicas</a:t>
            </a:r>
            <a:r>
              <a:rPr lang="en-US" sz="2000" b="0" i="0" u="none" strike="noStrike" cap="none" dirty="0">
                <a:solidFill>
                  <a:srgbClr val="595959"/>
                </a:solidFill>
                <a:latin typeface="Franklin Gothic Medium" panose="020B0603020102020204" pitchFamily="34" charset="0"/>
                <a:ea typeface="Calibri"/>
                <a:cs typeface="Calibri"/>
                <a:sym typeface="Calibri"/>
              </a:rPr>
              <a:t>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reducir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riesgo</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incendios</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causados</a:t>
            </a:r>
            <a:r>
              <a:rPr lang="en-US" sz="2000" b="0" i="0" u="none" strike="noStrike" cap="none" dirty="0">
                <a:solidFill>
                  <a:srgbClr val="595959"/>
                </a:solidFill>
                <a:latin typeface="Franklin Gothic Medium" panose="020B0603020102020204" pitchFamily="34" charset="0"/>
                <a:ea typeface="Calibri"/>
                <a:cs typeface="Calibri"/>
                <a:sym typeface="Calibri"/>
              </a:rPr>
              <a:t> por la </a:t>
            </a:r>
            <a:r>
              <a:rPr lang="en-US" sz="2000" b="0" i="0" u="none" strike="noStrike" cap="none" dirty="0" err="1">
                <a:solidFill>
                  <a:srgbClr val="595959"/>
                </a:solidFill>
                <a:latin typeface="Franklin Gothic Medium" panose="020B0603020102020204" pitchFamily="34" charset="0"/>
                <a:ea typeface="Calibri"/>
                <a:cs typeface="Calibri"/>
                <a:sym typeface="Calibri"/>
              </a:rPr>
              <a:t>infraestructura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eléctrica</a:t>
            </a:r>
            <a:r>
              <a:rPr lang="en-US" sz="2000" b="0" i="0" u="none" strike="noStrike" cap="none" dirty="0">
                <a:solidFill>
                  <a:srgbClr val="595959"/>
                </a:solidFill>
                <a:latin typeface="Franklin Gothic Medium" panose="020B0603020102020204" pitchFamily="34" charset="0"/>
                <a:ea typeface="Calibri"/>
                <a:cs typeface="Calibri"/>
                <a:sym typeface="Calibri"/>
              </a:rPr>
              <a:t> - </a:t>
            </a:r>
            <a:r>
              <a:rPr lang="en-US" sz="2000" b="0" i="0" u="none" strike="noStrike" cap="none" dirty="0" err="1">
                <a:solidFill>
                  <a:srgbClr val="595959"/>
                </a:solidFill>
                <a:latin typeface="Franklin Gothic Medium" panose="020B0603020102020204" pitchFamily="34" charset="0"/>
                <a:ea typeface="Calibri"/>
                <a:cs typeface="Calibri"/>
                <a:sym typeface="Calibri"/>
              </a:rPr>
              <a:t>esto</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se </a:t>
            </a:r>
            <a:r>
              <a:rPr lang="en-US" sz="2000" b="0" i="0" u="none" strike="noStrike" cap="none" dirty="0" err="1">
                <a:solidFill>
                  <a:srgbClr val="595959"/>
                </a:solidFill>
                <a:latin typeface="Franklin Gothic Medium" panose="020B0603020102020204" pitchFamily="34" charset="0"/>
                <a:ea typeface="Calibri"/>
                <a:cs typeface="Calibri"/>
                <a:sym typeface="Calibri"/>
              </a:rPr>
              <a:t>denomina</a:t>
            </a:r>
            <a:r>
              <a:rPr lang="en-US" sz="2000" b="0" i="0" u="none" strike="noStrike" cap="none" dirty="0">
                <a:solidFill>
                  <a:srgbClr val="595959"/>
                </a:solidFill>
                <a:latin typeface="Franklin Gothic Medium" panose="020B0603020102020204" pitchFamily="34" charset="0"/>
                <a:ea typeface="Calibri"/>
                <a:cs typeface="Calibri"/>
                <a:sym typeface="Calibri"/>
              </a:rPr>
              <a:t> un </a:t>
            </a:r>
            <a:r>
              <a:rPr lang="en-US" sz="2000" b="0" i="0" u="none" strike="noStrike" cap="none" dirty="0" err="1">
                <a:solidFill>
                  <a:srgbClr val="595959"/>
                </a:solidFill>
                <a:latin typeface="Franklin Gothic Medium" panose="020B0603020102020204" pitchFamily="34" charset="0"/>
                <a:ea typeface="Calibri"/>
                <a:cs typeface="Calibri"/>
                <a:sym typeface="Calibri"/>
              </a:rPr>
              <a:t>corte</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energía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por</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seguridad</a:t>
            </a:r>
            <a:r>
              <a:rPr lang="en-US" sz="2000" b="0" i="0" u="none" strike="noStrike" cap="none" dirty="0">
                <a:solidFill>
                  <a:srgbClr val="595959"/>
                </a:solidFill>
                <a:latin typeface="Franklin Gothic Medium" panose="020B0603020102020204" pitchFamily="34" charset="0"/>
                <a:ea typeface="Calibri"/>
                <a:cs typeface="Calibri"/>
                <a:sym typeface="Calibri"/>
              </a:rPr>
              <a:t> </a:t>
            </a:r>
            <a:endParaRPr sz="2000" b="0" i="0" u="none" strike="noStrike" cap="none" dirty="0">
              <a:solidFill>
                <a:srgbClr val="000000"/>
              </a:solidFill>
              <a:latin typeface="Franklin Gothic Medium" panose="020B0603020102020204" pitchFamily="34" charset="0"/>
              <a:sym typeface="Arial"/>
            </a:endParaRPr>
          </a:p>
          <a:p>
            <a:pPr marL="0" marR="0" lvl="0" indent="0" algn="l" rtl="0">
              <a:lnSpc>
                <a:spcPct val="90000"/>
              </a:lnSpc>
              <a:spcBef>
                <a:spcPts val="0"/>
              </a:spcBef>
              <a:spcAft>
                <a:spcPts val="0"/>
              </a:spcAft>
              <a:buClr>
                <a:srgbClr val="595959"/>
              </a:buClr>
              <a:buSzPts val="1920"/>
              <a:buFont typeface="Arial"/>
              <a:buNone/>
            </a:pPr>
            <a:r>
              <a:rPr lang="en-US" sz="2000" b="0" i="0" u="none" strike="noStrike" cap="none" dirty="0" err="1">
                <a:solidFill>
                  <a:srgbClr val="595959"/>
                </a:solidFill>
                <a:latin typeface="Franklin Gothic Medium" panose="020B0603020102020204" pitchFamily="34" charset="0"/>
                <a:ea typeface="Calibri"/>
                <a:cs typeface="Calibri"/>
                <a:sym typeface="Calibri"/>
              </a:rPr>
              <a:t>pública</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0" marR="0" lvl="0" indent="0" algn="l" rtl="0">
              <a:lnSpc>
                <a:spcPct val="90000"/>
              </a:lnSpc>
              <a:spcBef>
                <a:spcPts val="1800"/>
              </a:spcBef>
              <a:spcAft>
                <a:spcPts val="0"/>
              </a:spcAft>
              <a:buClr>
                <a:srgbClr val="595959"/>
              </a:buClr>
              <a:buSzPts val="1920"/>
              <a:buFont typeface="Arial"/>
              <a:buNone/>
            </a:pPr>
            <a:r>
              <a:rPr lang="en-US" sz="2000" b="0" i="0" u="none" strike="noStrike" cap="none" dirty="0">
                <a:solidFill>
                  <a:srgbClr val="595959"/>
                </a:solidFill>
                <a:latin typeface="Franklin Gothic Medium" panose="020B0603020102020204" pitchFamily="34" charset="0"/>
                <a:ea typeface="Calibri"/>
                <a:cs typeface="Calibri"/>
                <a:sym typeface="Calibri"/>
              </a:rPr>
              <a:t>PG&amp;E publica </a:t>
            </a:r>
            <a:r>
              <a:rPr lang="en-US" sz="2000" b="0" i="0" u="none" strike="noStrike" cap="none" dirty="0" err="1">
                <a:solidFill>
                  <a:srgbClr val="595959"/>
                </a:solidFill>
                <a:latin typeface="Franklin Gothic Medium" panose="020B0603020102020204" pitchFamily="34" charset="0"/>
                <a:ea typeface="Calibri"/>
                <a:cs typeface="Calibri"/>
                <a:sym typeface="Calibri"/>
              </a:rPr>
              <a:t>información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actualizada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sobre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eventos</a:t>
            </a:r>
            <a:r>
              <a:rPr lang="en-US" sz="2000" b="0" i="0" u="none" strike="noStrike" cap="none" dirty="0">
                <a:solidFill>
                  <a:srgbClr val="595959"/>
                </a:solidFill>
                <a:latin typeface="Franklin Gothic Medium" panose="020B0603020102020204" pitchFamily="34" charset="0"/>
                <a:ea typeface="Calibri"/>
                <a:cs typeface="Calibri"/>
                <a:sym typeface="Calibri"/>
              </a:rPr>
              <a:t> de PSPS y </a:t>
            </a:r>
            <a:r>
              <a:rPr lang="en-US" sz="2000" b="0" i="0" u="none" strike="noStrike" cap="none" dirty="0" err="1">
                <a:solidFill>
                  <a:srgbClr val="595959"/>
                </a:solidFill>
                <a:latin typeface="Franklin Gothic Medium" panose="020B0603020102020204" pitchFamily="34" charset="0"/>
                <a:ea typeface="Calibri"/>
                <a:cs typeface="Calibri"/>
                <a:sym typeface="Calibri"/>
              </a:rPr>
              <a:t>cortes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energía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su</a:t>
            </a:r>
            <a:r>
              <a:rPr lang="en-US" sz="2000" b="0" i="0" u="none" strike="noStrike" cap="none" dirty="0">
                <a:solidFill>
                  <a:srgbClr val="595959"/>
                </a:solidFill>
                <a:latin typeface="Franklin Gothic Medium" panose="020B0603020102020204" pitchFamily="34" charset="0"/>
                <a:ea typeface="Calibri"/>
                <a:cs typeface="Calibri"/>
                <a:sym typeface="Calibri"/>
              </a:rPr>
              <a:t> sitio web.</a:t>
            </a:r>
            <a:endParaRPr sz="20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370" name="Google Shape;370;p28"/>
          <p:cNvPicPr preferRelativeResize="0"/>
          <p:nvPr/>
        </p:nvPicPr>
        <p:blipFill rotWithShape="1">
          <a:blip r:embed="rId3">
            <a:alphaModFix/>
          </a:blip>
          <a:srcRect/>
          <a:stretch/>
        </p:blipFill>
        <p:spPr>
          <a:xfrm>
            <a:off x="3298209" y="5079841"/>
            <a:ext cx="1681184" cy="1693069"/>
          </a:xfrm>
          <a:prstGeom prst="rect">
            <a:avLst/>
          </a:prstGeom>
          <a:noFill/>
          <a:ln>
            <a:noFill/>
          </a:ln>
        </p:spPr>
      </p:pic>
      <p:sp>
        <p:nvSpPr>
          <p:cNvPr id="371" name="Google Shape;371;p28"/>
          <p:cNvSpPr txBox="1"/>
          <p:nvPr/>
        </p:nvSpPr>
        <p:spPr>
          <a:xfrm>
            <a:off x="417252" y="5218529"/>
            <a:ext cx="268689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595959"/>
                </a:solidFill>
                <a:latin typeface="Calibri"/>
                <a:ea typeface="Calibri"/>
                <a:cs typeface="Calibri"/>
                <a:sym typeface="Calibri"/>
              </a:rPr>
              <a:t>https://pgealerts.alerts.pge.com/updates/​</a:t>
            </a:r>
            <a:endParaRPr sz="2000" b="0" i="0" u="none" strike="noStrike" cap="none" dirty="0">
              <a:solidFill>
                <a:schemeClr val="dk1"/>
              </a:solidFill>
              <a:latin typeface="Calibri"/>
              <a:ea typeface="Calibri"/>
              <a:cs typeface="Calibri"/>
              <a:sym typeface="Calibri"/>
            </a:endParaRPr>
          </a:p>
        </p:txBody>
      </p:sp>
      <p:pic>
        <p:nvPicPr>
          <p:cNvPr id="372" name="Google Shape;372;p28"/>
          <p:cNvPicPr preferRelativeResize="0"/>
          <p:nvPr/>
        </p:nvPicPr>
        <p:blipFill rotWithShape="1">
          <a:blip r:embed="rId4">
            <a:alphaModFix/>
          </a:blip>
          <a:srcRect/>
          <a:stretch/>
        </p:blipFill>
        <p:spPr>
          <a:xfrm>
            <a:off x="6527502" y="750239"/>
            <a:ext cx="4897785" cy="3155146"/>
          </a:xfrm>
          <a:prstGeom prst="rect">
            <a:avLst/>
          </a:prstGeom>
          <a:noFill/>
          <a:ln>
            <a:noFill/>
          </a:ln>
        </p:spPr>
      </p:pic>
      <p:pic>
        <p:nvPicPr>
          <p:cNvPr id="373" name="Google Shape;373;p28" descr="A picture containing diagram&#10;&#10;Description automatically generated"/>
          <p:cNvPicPr preferRelativeResize="0"/>
          <p:nvPr/>
        </p:nvPicPr>
        <p:blipFill rotWithShape="1">
          <a:blip r:embed="rId5">
            <a:alphaModFix/>
          </a:blip>
          <a:srcRect/>
          <a:stretch/>
        </p:blipFill>
        <p:spPr>
          <a:xfrm>
            <a:off x="8070614" y="0"/>
            <a:ext cx="4052146" cy="1485900"/>
          </a:xfrm>
          <a:prstGeom prst="rect">
            <a:avLst/>
          </a:prstGeom>
          <a:noFill/>
          <a:ln>
            <a:noFill/>
          </a:ln>
        </p:spPr>
      </p:pic>
      <p:pic>
        <p:nvPicPr>
          <p:cNvPr id="374" name="Google Shape;374;p28"/>
          <p:cNvPicPr preferRelativeResize="0"/>
          <p:nvPr/>
        </p:nvPicPr>
        <p:blipFill rotWithShape="1">
          <a:blip r:embed="rId6">
            <a:alphaModFix/>
          </a:blip>
          <a:srcRect/>
          <a:stretch/>
        </p:blipFill>
        <p:spPr>
          <a:xfrm>
            <a:off x="6051583" y="3959484"/>
            <a:ext cx="4038062" cy="2812846"/>
          </a:xfrm>
          <a:prstGeom prst="rect">
            <a:avLst/>
          </a:prstGeom>
          <a:noFill/>
          <a:ln>
            <a:noFill/>
          </a:ln>
        </p:spPr>
      </p:pic>
      <p:sp>
        <p:nvSpPr>
          <p:cNvPr id="375" name="Google Shape;375;p28"/>
          <p:cNvSpPr/>
          <p:nvPr/>
        </p:nvSpPr>
        <p:spPr>
          <a:xfrm>
            <a:off x="6813353" y="3956097"/>
            <a:ext cx="5290242" cy="2822521"/>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Humedad</a:t>
            </a:r>
            <a:r>
              <a:rPr lang="en-US" sz="600" b="0" i="0" u="none" strike="noStrike" cap="none" dirty="0">
                <a:solidFill>
                  <a:schemeClr val="tx1"/>
                </a:solidFill>
                <a:latin typeface="Franklin Gothic Medium" panose="020B0603020102020204" pitchFamily="34" charset="0"/>
                <a:ea typeface="Calibri"/>
                <a:cs typeface="Calibri"/>
                <a:sym typeface="Calibri"/>
              </a:rPr>
              <a:t> </a:t>
            </a: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sz="600" b="0" i="0" u="none" strike="noStrike" cap="none" dirty="0">
              <a:solidFill>
                <a:srgbClr val="2F5496"/>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b="0" i="0" u="none" strike="noStrike" cap="none" dirty="0">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Vientos</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fuertes</a:t>
            </a:r>
            <a:endParaRPr sz="18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endParaRPr b="0" i="0" u="none" strike="noStrike" cap="none" dirty="0">
              <a:latin typeface="Franklin Gothic Medium" panose="020B060302010202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err="1">
                <a:solidFill>
                  <a:schemeClr val="tx1"/>
                </a:solidFill>
                <a:latin typeface="Franklin Gothic Medium" panose="020B0603020102020204" pitchFamily="34" charset="0"/>
                <a:ea typeface="Calibri"/>
                <a:cs typeface="Calibri"/>
                <a:sym typeface="Calibri"/>
              </a:rPr>
              <a:t>Condiciones</a:t>
            </a:r>
            <a:r>
              <a:rPr lang="en-US" sz="2800" b="0" i="0" u="none" strike="noStrike" cap="none" dirty="0">
                <a:solidFill>
                  <a:schemeClr val="tx1"/>
                </a:solidFill>
                <a:latin typeface="Franklin Gothic Medium" panose="020B0603020102020204" pitchFamily="34" charset="0"/>
                <a:ea typeface="Calibri"/>
                <a:cs typeface="Calibri"/>
                <a:sym typeface="Calibri"/>
              </a:rPr>
              <a:t> del combustible</a:t>
            </a:r>
            <a:endParaRPr sz="6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US" sz="700" b="0" i="0" u="none" strike="noStrike" cap="none" dirty="0">
                <a:solidFill>
                  <a:srgbClr val="2F5496"/>
                </a:solidFill>
                <a:latin typeface="Franklin Gothic Medium" panose="020B0603020102020204" pitchFamily="34" charset="0"/>
                <a:ea typeface="Calibri"/>
                <a:cs typeface="Calibri"/>
                <a:sym typeface="Calibri"/>
              </a:rPr>
              <a:t>   </a:t>
            </a:r>
            <a:r>
              <a:rPr lang="en-US" sz="2800" b="0" i="0" u="none" strike="noStrike" cap="none" dirty="0">
                <a:solidFill>
                  <a:schemeClr val="tx1"/>
                </a:solidFill>
                <a:latin typeface="Franklin Gothic Medium" panose="020B0603020102020204" pitchFamily="34" charset="0"/>
                <a:ea typeface="Calibri"/>
                <a:cs typeface="Calibri"/>
                <a:sym typeface="Calibri"/>
              </a:rPr>
              <a:t>Aviso de </a:t>
            </a:r>
            <a:r>
              <a:rPr lang="en-US" sz="2800" b="0" i="0" u="none" strike="noStrike" cap="none" dirty="0" err="1">
                <a:solidFill>
                  <a:schemeClr val="tx1"/>
                </a:solidFill>
                <a:latin typeface="Franklin Gothic Medium" panose="020B0603020102020204" pitchFamily="34" charset="0"/>
                <a:ea typeface="Calibri"/>
                <a:cs typeface="Calibri"/>
                <a:sym typeface="Calibri"/>
              </a:rPr>
              <a:t>bandera</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roja</a:t>
            </a:r>
            <a:r>
              <a:rPr lang="en-US" sz="2800" b="0" i="0" u="none" strike="noStrike" cap="none" dirty="0">
                <a:solidFill>
                  <a:schemeClr val="tx1"/>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riesgo</a:t>
            </a:r>
            <a:r>
              <a:rPr lang="en-US" sz="2800" b="0" i="0" u="none" strike="noStrike" cap="none" dirty="0">
                <a:solidFill>
                  <a:schemeClr val="tx1"/>
                </a:solidFill>
                <a:latin typeface="Franklin Gothic Medium" panose="020B0603020102020204" pitchFamily="34" charset="0"/>
                <a:ea typeface="Calibri"/>
                <a:cs typeface="Calibri"/>
                <a:sym typeface="Calibri"/>
              </a:rPr>
              <a:t> de </a:t>
            </a:r>
            <a:r>
              <a:rPr lang="en-US" sz="2800" b="0" i="0" u="none" strike="noStrike" cap="none" dirty="0" err="1">
                <a:solidFill>
                  <a:schemeClr val="tx1"/>
                </a:solidFill>
                <a:latin typeface="Franklin Gothic Medium" panose="020B0603020102020204" pitchFamily="34" charset="0"/>
                <a:ea typeface="Calibri"/>
                <a:cs typeface="Calibri"/>
                <a:sym typeface="Calibri"/>
              </a:rPr>
              <a:t>incendio</a:t>
            </a:r>
            <a:r>
              <a:rPr lang="en-US" sz="2800" b="0" i="0" u="none" strike="noStrike" cap="none" dirty="0">
                <a:solidFill>
                  <a:schemeClr val="tx1"/>
                </a:solidFill>
                <a:latin typeface="Franklin Gothic Medium" panose="020B0603020102020204" pitchFamily="34" charset="0"/>
                <a:ea typeface="Calibri"/>
                <a:cs typeface="Calibri"/>
                <a:sym typeface="Calibri"/>
              </a:rPr>
              <a:t>)</a:t>
            </a:r>
            <a:endParaRPr sz="1600" b="0" i="0" u="none" strike="noStrike" cap="none" dirty="0">
              <a:solidFill>
                <a:schemeClr val="tx1"/>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600"/>
              <a:buFont typeface="Arial"/>
              <a:buNone/>
            </a:pPr>
            <a:r>
              <a:rPr lang="en-US" sz="600" b="0" i="0" u="none" strike="noStrike" cap="none" dirty="0">
                <a:solidFill>
                  <a:srgbClr val="2F5496"/>
                </a:solidFill>
                <a:latin typeface="Franklin Gothic Medium" panose="020B0603020102020204" pitchFamily="34" charset="0"/>
                <a:ea typeface="Calibri"/>
                <a:cs typeface="Calibri"/>
                <a:sym typeface="Calibri"/>
              </a:rPr>
              <a:t>  </a:t>
            </a:r>
            <a:r>
              <a:rPr lang="en-US" sz="2800" b="0" i="0" u="none" strike="noStrike" cap="none" dirty="0" err="1">
                <a:solidFill>
                  <a:schemeClr val="tx1"/>
                </a:solidFill>
                <a:latin typeface="Franklin Gothic Medium" panose="020B0603020102020204" pitchFamily="34" charset="0"/>
                <a:ea typeface="Calibri"/>
                <a:cs typeface="Calibri"/>
                <a:sym typeface="Calibri"/>
              </a:rPr>
              <a:t>Observaciones</a:t>
            </a:r>
            <a:endParaRPr sz="1800" b="0" i="0" u="none" strike="noStrike" cap="none" dirty="0">
              <a:solidFill>
                <a:schemeClr val="tx1"/>
              </a:solidFill>
              <a:latin typeface="Franklin Gothic Medium" panose="020B0603020102020204" pitchFamily="34" charset="0"/>
              <a:ea typeface="Calibri"/>
              <a:cs typeface="Calibri"/>
              <a:sym typeface="Calibri"/>
            </a:endParaRPr>
          </a:p>
        </p:txBody>
      </p:sp>
      <p:sp>
        <p:nvSpPr>
          <p:cNvPr id="2" name="CuadroTexto 3">
            <a:extLst>
              <a:ext uri="{FF2B5EF4-FFF2-40B4-BE49-F238E27FC236}">
                <a16:creationId xmlns:a16="http://schemas.microsoft.com/office/drawing/2014/main" id="{597425E0-ADB7-4CE8-B0ED-AF78A84110F6}"/>
              </a:ext>
            </a:extLst>
          </p:cNvPr>
          <p:cNvSpPr txBox="1"/>
          <p:nvPr/>
        </p:nvSpPr>
        <p:spPr bwMode="white">
          <a:xfrm>
            <a:off x="8482253" y="480696"/>
            <a:ext cx="570057"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Muy alto</a:t>
            </a:r>
          </a:p>
        </p:txBody>
      </p:sp>
      <p:sp>
        <p:nvSpPr>
          <p:cNvPr id="3" name="CuadroTexto 4">
            <a:extLst>
              <a:ext uri="{FF2B5EF4-FFF2-40B4-BE49-F238E27FC236}">
                <a16:creationId xmlns:a16="http://schemas.microsoft.com/office/drawing/2014/main" id="{E75D5D14-0EEC-4BDE-B226-65C1CB4DEE80}"/>
              </a:ext>
            </a:extLst>
          </p:cNvPr>
          <p:cNvSpPr txBox="1"/>
          <p:nvPr/>
        </p:nvSpPr>
        <p:spPr bwMode="white">
          <a:xfrm>
            <a:off x="8482253" y="832514"/>
            <a:ext cx="463731"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Alto</a:t>
            </a:r>
          </a:p>
        </p:txBody>
      </p:sp>
      <p:sp>
        <p:nvSpPr>
          <p:cNvPr id="4" name="CuadroTexto 5">
            <a:extLst>
              <a:ext uri="{FF2B5EF4-FFF2-40B4-BE49-F238E27FC236}">
                <a16:creationId xmlns:a16="http://schemas.microsoft.com/office/drawing/2014/main" id="{FE3647AF-18CF-4746-AFC7-5BD81CBD70E8}"/>
              </a:ext>
            </a:extLst>
          </p:cNvPr>
          <p:cNvSpPr txBox="1"/>
          <p:nvPr/>
        </p:nvSpPr>
        <p:spPr bwMode="white">
          <a:xfrm>
            <a:off x="8439722" y="1230935"/>
            <a:ext cx="655117" cy="21544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dirty="0"/>
              <a:t>Moderado</a:t>
            </a:r>
          </a:p>
        </p:txBody>
      </p:sp>
      <p:sp>
        <p:nvSpPr>
          <p:cNvPr id="5" name="CuadroTexto 1">
            <a:extLst>
              <a:ext uri="{FF2B5EF4-FFF2-40B4-BE49-F238E27FC236}">
                <a16:creationId xmlns:a16="http://schemas.microsoft.com/office/drawing/2014/main" id="{7DD6972F-491A-459B-9D09-53934FE62A07}"/>
              </a:ext>
            </a:extLst>
          </p:cNvPr>
          <p:cNvSpPr txBox="1"/>
          <p:nvPr/>
        </p:nvSpPr>
        <p:spPr bwMode="white">
          <a:xfrm>
            <a:off x="8070614" y="5788"/>
            <a:ext cx="2088578"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b="1" dirty="0"/>
              <a:t>Zonas de riesgo de incendio en el área de responsabilidad del estado (SRA</a:t>
            </a:r>
            <a:r>
              <a:rPr lang="es-ES" sz="1000" b="1" dirty="0"/>
              <a:t>)</a:t>
            </a:r>
          </a:p>
        </p:txBody>
      </p:sp>
      <p:sp>
        <p:nvSpPr>
          <p:cNvPr id="6" name="CuadroTexto 2">
            <a:extLst>
              <a:ext uri="{FF2B5EF4-FFF2-40B4-BE49-F238E27FC236}">
                <a16:creationId xmlns:a16="http://schemas.microsoft.com/office/drawing/2014/main" id="{B20A7E7A-6E5C-4F86-A844-25E2FF723FFC}"/>
              </a:ext>
            </a:extLst>
          </p:cNvPr>
          <p:cNvSpPr txBox="1"/>
          <p:nvPr/>
        </p:nvSpPr>
        <p:spPr bwMode="white">
          <a:xfrm>
            <a:off x="10233334" y="0"/>
            <a:ext cx="2010947" cy="338554"/>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800" b="1" dirty="0"/>
              <a:t>Áreas de responsabilidad de protección contra incendios (no SRA)</a:t>
            </a:r>
          </a:p>
        </p:txBody>
      </p:sp>
      <p:sp>
        <p:nvSpPr>
          <p:cNvPr id="7" name="CuadroTexto 6">
            <a:extLst>
              <a:ext uri="{FF2B5EF4-FFF2-40B4-BE49-F238E27FC236}">
                <a16:creationId xmlns:a16="http://schemas.microsoft.com/office/drawing/2014/main" id="{3E90340C-CB14-48B7-AB03-7D1F96BEAFE2}"/>
              </a:ext>
            </a:extLst>
          </p:cNvPr>
          <p:cNvSpPr txBox="1"/>
          <p:nvPr/>
        </p:nvSpPr>
        <p:spPr bwMode="white">
          <a:xfrm>
            <a:off x="10617375" y="403752"/>
            <a:ext cx="1431287"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900" dirty="0"/>
              <a:t>Área de responsabilidad federal (FRA)</a:t>
            </a:r>
          </a:p>
        </p:txBody>
      </p:sp>
      <p:sp>
        <p:nvSpPr>
          <p:cNvPr id="8" name="CuadroTexto 8">
            <a:extLst>
              <a:ext uri="{FF2B5EF4-FFF2-40B4-BE49-F238E27FC236}">
                <a16:creationId xmlns:a16="http://schemas.microsoft.com/office/drawing/2014/main" id="{3E8F700B-5C2F-472C-BF16-CED43B6921CA}"/>
              </a:ext>
            </a:extLst>
          </p:cNvPr>
          <p:cNvSpPr txBox="1"/>
          <p:nvPr/>
        </p:nvSpPr>
        <p:spPr bwMode="white">
          <a:xfrm>
            <a:off x="10617374" y="835531"/>
            <a:ext cx="1431287"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900" dirty="0"/>
              <a:t>Área de responsabilidad local (LRA)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p:nvPr/>
        </p:nvSpPr>
        <p:spPr>
          <a:xfrm>
            <a:off x="1065212" y="184772"/>
            <a:ext cx="10593388" cy="1558973"/>
          </a:xfrm>
          <a:prstGeom prst="rect">
            <a:avLst/>
          </a:prstGeom>
          <a:no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3191"/>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Prepárese</a:t>
            </a:r>
            <a:r>
              <a:rPr lang="en-US" sz="4000" b="1" i="0" u="none" strike="noStrike" cap="none" dirty="0">
                <a:solidFill>
                  <a:srgbClr val="0082B3"/>
                </a:solidFill>
                <a:latin typeface="Franklin Gothic Medium" panose="020B0603020102020204" pitchFamily="34" charset="0"/>
                <a:ea typeface="Calibri"/>
                <a:cs typeface="Calibri"/>
                <a:sym typeface="Calibri"/>
              </a:rPr>
              <a:t> para </a:t>
            </a:r>
            <a:r>
              <a:rPr lang="en-US" sz="4000" b="1" i="0" u="none" strike="noStrike" cap="none" dirty="0" err="1">
                <a:solidFill>
                  <a:srgbClr val="0082B3"/>
                </a:solidFill>
                <a:latin typeface="Franklin Gothic Medium" panose="020B0603020102020204" pitchFamily="34" charset="0"/>
                <a:ea typeface="Calibri"/>
                <a:cs typeface="Calibri"/>
                <a:sym typeface="Calibri"/>
              </a:rPr>
              <a:t>cortes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energía</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planificados</a:t>
            </a:r>
            <a:r>
              <a:rPr lang="en-US" sz="4000" b="1" i="0" u="none" strike="noStrike" cap="none" dirty="0">
                <a:solidFill>
                  <a:srgbClr val="0082B3"/>
                </a:solidFill>
                <a:latin typeface="Franklin Gothic Medium" panose="020B0603020102020204" pitchFamily="34" charset="0"/>
                <a:ea typeface="Calibri"/>
                <a:cs typeface="Calibri"/>
                <a:sym typeface="Calibri"/>
              </a:rPr>
              <a:t> o no </a:t>
            </a:r>
            <a:r>
              <a:rPr lang="en-US" sz="4000" b="1" i="0" u="none" strike="noStrike" cap="none" dirty="0" err="1">
                <a:solidFill>
                  <a:srgbClr val="0082B3"/>
                </a:solidFill>
                <a:latin typeface="Franklin Gothic Medium" panose="020B0603020102020204" pitchFamily="34" charset="0"/>
                <a:ea typeface="Calibri"/>
                <a:cs typeface="Calibri"/>
                <a:sym typeface="Calibri"/>
              </a:rPr>
              <a:t>planificados</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causados</a:t>
            </a:r>
            <a:r>
              <a:rPr lang="en-US" sz="4000" b="1" i="0" u="none" strike="noStrike" cap="none" dirty="0">
                <a:solidFill>
                  <a:srgbClr val="0082B3"/>
                </a:solidFill>
                <a:latin typeface="Franklin Gothic Medium" panose="020B0603020102020204" pitchFamily="34" charset="0"/>
                <a:ea typeface="Calibri"/>
                <a:cs typeface="Calibri"/>
                <a:sym typeface="Calibri"/>
              </a:rPr>
              <a:t> por </a:t>
            </a: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o </a:t>
            </a:r>
            <a:r>
              <a:rPr lang="en-US" sz="4000" b="1" i="0" u="none" strike="noStrike" cap="none" dirty="0" err="1">
                <a:solidFill>
                  <a:srgbClr val="0082B3"/>
                </a:solidFill>
                <a:latin typeface="Franklin Gothic Medium" panose="020B0603020102020204" pitchFamily="34" charset="0"/>
                <a:ea typeface="Calibri"/>
                <a:cs typeface="Calibri"/>
                <a:sym typeface="Calibri"/>
              </a:rPr>
              <a:t>riesgo</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incendio</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81" name="Google Shape;381;p29" descr="Free View of Electric Post Stock Photo"/>
          <p:cNvPicPr preferRelativeResize="0"/>
          <p:nvPr/>
        </p:nvPicPr>
        <p:blipFill rotWithShape="1">
          <a:blip r:embed="rId3">
            <a:alphaModFix/>
          </a:blip>
          <a:srcRect t="20109" r="-362" b="14673"/>
          <a:stretch/>
        </p:blipFill>
        <p:spPr>
          <a:xfrm>
            <a:off x="2596381" y="3989754"/>
            <a:ext cx="7007824" cy="2661560"/>
          </a:xfrm>
          <a:prstGeom prst="rect">
            <a:avLst/>
          </a:prstGeom>
          <a:noFill/>
          <a:ln>
            <a:noFill/>
          </a:ln>
        </p:spPr>
      </p:pic>
      <p:sp>
        <p:nvSpPr>
          <p:cNvPr id="382" name="Google Shape;382;p29"/>
          <p:cNvSpPr txBox="1"/>
          <p:nvPr/>
        </p:nvSpPr>
        <p:spPr>
          <a:xfrm>
            <a:off x="2600009" y="6651507"/>
            <a:ext cx="11633092"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rgbClr val="0C0C0C"/>
                </a:solidFill>
                <a:latin typeface="Calibri"/>
                <a:ea typeface="Calibri"/>
                <a:cs typeface="Calibri"/>
                <a:sym typeface="Calibri"/>
              </a:rPr>
              <a:t>Foto de Brett Sayles </a:t>
            </a:r>
            <a:r>
              <a:rPr lang="en-US" sz="800" dirty="0" err="1">
                <a:solidFill>
                  <a:srgbClr val="0C0C0C"/>
                </a:solidFill>
                <a:latin typeface="Calibri"/>
                <a:ea typeface="Calibri"/>
                <a:cs typeface="Calibri"/>
                <a:sym typeface="Calibri"/>
              </a:rPr>
              <a:t>en</a:t>
            </a:r>
            <a:r>
              <a:rPr lang="en-US" sz="800" b="0" i="0" u="none" strike="noStrike" cap="none" dirty="0">
                <a:solidFill>
                  <a:srgbClr val="0C0C0C"/>
                </a:solidFill>
                <a:latin typeface="Calibri"/>
                <a:ea typeface="Calibri"/>
                <a:cs typeface="Calibri"/>
                <a:sym typeface="Calibri"/>
              </a:rPr>
              <a:t> </a:t>
            </a:r>
            <a:r>
              <a:rPr lang="en-US" sz="800" b="0" i="0" u="none" strike="noStrike" cap="none" dirty="0" err="1">
                <a:solidFill>
                  <a:srgbClr val="0C0C0C"/>
                </a:solidFill>
                <a:latin typeface="Calibri"/>
                <a:ea typeface="Calibri"/>
                <a:cs typeface="Calibri"/>
                <a:sym typeface="Calibri"/>
              </a:rPr>
              <a:t>Pexels</a:t>
            </a:r>
            <a:endParaRPr sz="1400" b="0" i="0" u="none" strike="noStrike" cap="none" dirty="0">
              <a:solidFill>
                <a:srgbClr val="000000"/>
              </a:solidFill>
              <a:latin typeface="Arial"/>
              <a:ea typeface="Arial"/>
              <a:cs typeface="Arial"/>
              <a:sym typeface="Arial"/>
            </a:endParaRPr>
          </a:p>
        </p:txBody>
      </p:sp>
      <p:sp>
        <p:nvSpPr>
          <p:cNvPr id="383" name="Google Shape;383;p29"/>
          <p:cNvSpPr txBox="1"/>
          <p:nvPr/>
        </p:nvSpPr>
        <p:spPr>
          <a:xfrm>
            <a:off x="1230922" y="1863969"/>
            <a:ext cx="999392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Los </a:t>
            </a:r>
            <a:r>
              <a:rPr lang="en-US" sz="2400" b="1" i="0" u="none" strike="noStrike" cap="none" dirty="0" err="1">
                <a:solidFill>
                  <a:schemeClr val="dk1"/>
                </a:solidFill>
                <a:latin typeface="Calibri"/>
                <a:ea typeface="Calibri"/>
                <a:cs typeface="Calibri"/>
                <a:sym typeface="Calibri"/>
              </a:rPr>
              <a:t>impactos</a:t>
            </a:r>
            <a:r>
              <a:rPr lang="en-US" sz="2400" b="1" i="0" u="none" strike="noStrike" cap="none" dirty="0">
                <a:solidFill>
                  <a:schemeClr val="dk1"/>
                </a:solidFill>
                <a:latin typeface="Calibri"/>
                <a:ea typeface="Calibri"/>
                <a:cs typeface="Calibri"/>
                <a:sym typeface="Calibri"/>
              </a:rPr>
              <a:t> de PSPS </a:t>
            </a:r>
            <a:r>
              <a:rPr lang="en-US" sz="2400" b="1" i="0" u="none" strike="noStrike" cap="none" dirty="0" err="1">
                <a:solidFill>
                  <a:schemeClr val="dk1"/>
                </a:solidFill>
                <a:latin typeface="Calibri"/>
                <a:ea typeface="Calibri"/>
                <a:cs typeface="Calibri"/>
                <a:sym typeface="Calibri"/>
              </a:rPr>
              <a:t>han</a:t>
            </a:r>
            <a:r>
              <a:rPr lang="en-US" sz="2400" b="1" i="0" u="none" strike="noStrike" cap="none" dirty="0">
                <a:solidFill>
                  <a:schemeClr val="dk1"/>
                </a:solidFill>
                <a:latin typeface="Calibri"/>
                <a:ea typeface="Calibri"/>
                <a:cs typeface="Calibri"/>
                <a:sym typeface="Calibri"/>
              </a:rPr>
              <a:t> </a:t>
            </a:r>
            <a:r>
              <a:rPr lang="en-US" sz="2400" b="1" i="0" u="none" strike="noStrike" cap="none" dirty="0" err="1">
                <a:solidFill>
                  <a:schemeClr val="dk1"/>
                </a:solidFill>
                <a:latin typeface="Calibri"/>
                <a:ea typeface="Calibri"/>
                <a:cs typeface="Calibri"/>
                <a:sym typeface="Calibri"/>
              </a:rPr>
              <a:t>disminuido</a:t>
            </a:r>
            <a:r>
              <a:rPr lang="en-US" sz="2400" b="1" i="0" u="none" strike="noStrike" cap="none" dirty="0">
                <a:solidFill>
                  <a:schemeClr val="dk1"/>
                </a:solidFill>
                <a:latin typeface="Calibri"/>
                <a:ea typeface="Calibri"/>
                <a:cs typeface="Calibri"/>
                <a:sym typeface="Calibri"/>
              </a:rPr>
              <a:t> </a:t>
            </a:r>
            <a:r>
              <a:rPr lang="en-US" sz="2400" b="1" i="0" u="none" strike="noStrike" cap="none" dirty="0" err="1">
                <a:solidFill>
                  <a:schemeClr val="dk1"/>
                </a:solidFill>
                <a:latin typeface="Calibri"/>
                <a:ea typeface="Calibri"/>
                <a:cs typeface="Calibri"/>
                <a:sym typeface="Calibri"/>
              </a:rPr>
              <a:t>considerablemente</a:t>
            </a:r>
            <a:r>
              <a:rPr lang="en-US" sz="2400" b="1" i="0" u="none" strike="noStrike" cap="none"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gracias a los </a:t>
            </a:r>
            <a:r>
              <a:rPr lang="en-US" sz="2400" b="0" i="0" u="none" strike="noStrike" cap="none" dirty="0" err="1">
                <a:solidFill>
                  <a:schemeClr val="dk1"/>
                </a:solidFill>
                <a:latin typeface="Calibri"/>
                <a:ea typeface="Calibri"/>
                <a:cs typeface="Calibri"/>
                <a:sym typeface="Calibri"/>
              </a:rPr>
              <a:t>avances</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tecnológicos</a:t>
            </a:r>
            <a:r>
              <a:rPr lang="en-US" sz="2400" b="0" i="0" u="none" strike="noStrike" cap="none" dirty="0">
                <a:solidFill>
                  <a:schemeClr val="dk1"/>
                </a:solidFill>
                <a:latin typeface="Calibri"/>
                <a:ea typeface="Calibri"/>
                <a:cs typeface="Calibri"/>
                <a:sym typeface="Calibri"/>
              </a:rPr>
              <a:t> y a las </a:t>
            </a:r>
            <a:r>
              <a:rPr lang="en-US" sz="2400" b="0" i="0" u="none" strike="noStrike" cap="none" dirty="0" err="1">
                <a:solidFill>
                  <a:schemeClr val="dk1"/>
                </a:solidFill>
                <a:latin typeface="Calibri"/>
                <a:ea typeface="Calibri"/>
                <a:cs typeface="Calibri"/>
                <a:sym typeface="Calibri"/>
              </a:rPr>
              <a:t>mejoras</a:t>
            </a:r>
            <a:r>
              <a:rPr lang="en-US" sz="2400" b="0" i="0" u="none" strike="noStrike" cap="none" dirty="0">
                <a:solidFill>
                  <a:schemeClr val="dk1"/>
                </a:solidFill>
                <a:latin typeface="Calibri"/>
                <a:ea typeface="Calibri"/>
                <a:cs typeface="Calibri"/>
                <a:sym typeface="Calibri"/>
              </a:rPr>
              <a:t> de la </a:t>
            </a:r>
            <a:r>
              <a:rPr lang="en-US" sz="2400" b="0" i="0" u="none" strike="noStrike" cap="none" dirty="0" err="1">
                <a:solidFill>
                  <a:schemeClr val="dk1"/>
                </a:solidFill>
                <a:latin typeface="Calibri"/>
                <a:ea typeface="Calibri"/>
                <a:cs typeface="Calibri"/>
                <a:sym typeface="Calibri"/>
              </a:rPr>
              <a:t>infraestructura</a:t>
            </a:r>
            <a:r>
              <a:rPr lang="en-US" sz="2400" b="0" i="0" u="none" strike="noStrike" cap="none" dirty="0">
                <a:solidFill>
                  <a:schemeClr val="dk1"/>
                </a:solidFill>
                <a:latin typeface="Calibri"/>
                <a:ea typeface="Calibri"/>
                <a:cs typeface="Calibri"/>
                <a:sym typeface="Calibri"/>
              </a:rPr>
              <a:t> del </a:t>
            </a:r>
            <a:r>
              <a:rPr lang="en-US" sz="2400" b="0" i="0" u="none" strike="noStrike" cap="none" dirty="0" err="1">
                <a:solidFill>
                  <a:schemeClr val="dk1"/>
                </a:solidFill>
                <a:latin typeface="Calibri"/>
                <a:ea typeface="Calibri"/>
                <a:cs typeface="Calibri"/>
                <a:sym typeface="Calibri"/>
              </a:rPr>
              <a:t>sistema</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eléctrico</a:t>
            </a:r>
            <a:endParaRPr sz="2400" b="0" i="0" u="none" strike="noStrike" cap="none" dirty="0">
              <a:solidFill>
                <a:schemeClr val="dk1"/>
              </a:solidFill>
              <a:latin typeface="Calibri"/>
              <a:ea typeface="Calibri"/>
              <a:cs typeface="Calibri"/>
              <a:sym typeface="Calibri"/>
            </a:endParaRPr>
          </a:p>
        </p:txBody>
      </p:sp>
      <p:graphicFrame>
        <p:nvGraphicFramePr>
          <p:cNvPr id="384" name="Google Shape;384;p29"/>
          <p:cNvGraphicFramePr/>
          <p:nvPr>
            <p:extLst>
              <p:ext uri="{D42A27DB-BD31-4B8C-83A1-F6EECF244321}">
                <p14:modId xmlns:p14="http://schemas.microsoft.com/office/powerpoint/2010/main" val="3438488346"/>
              </p:ext>
            </p:extLst>
          </p:nvPr>
        </p:nvGraphicFramePr>
        <p:xfrm>
          <a:off x="1497622" y="2749736"/>
          <a:ext cx="8748850" cy="1107470"/>
        </p:xfrm>
        <a:graphic>
          <a:graphicData uri="http://schemas.openxmlformats.org/drawingml/2006/table">
            <a:tbl>
              <a:tblPr firstRow="1" bandRow="1">
                <a:noFill/>
                <a:tableStyleId>{0BE44678-EF94-4A8E-B58B-FFCB577308ED}</a:tableStyleId>
              </a:tblPr>
              <a:tblGrid>
                <a:gridCol w="2582650">
                  <a:extLst>
                    <a:ext uri="{9D8B030D-6E8A-4147-A177-3AD203B41FA5}">
                      <a16:colId xmlns:a16="http://schemas.microsoft.com/office/drawing/2014/main" val="20000"/>
                    </a:ext>
                  </a:extLst>
                </a:gridCol>
                <a:gridCol w="1532550">
                  <a:extLst>
                    <a:ext uri="{9D8B030D-6E8A-4147-A177-3AD203B41FA5}">
                      <a16:colId xmlns:a16="http://schemas.microsoft.com/office/drawing/2014/main" val="20001"/>
                    </a:ext>
                  </a:extLst>
                </a:gridCol>
                <a:gridCol w="1283675">
                  <a:extLst>
                    <a:ext uri="{9D8B030D-6E8A-4147-A177-3AD203B41FA5}">
                      <a16:colId xmlns:a16="http://schemas.microsoft.com/office/drawing/2014/main" val="20002"/>
                    </a:ext>
                  </a:extLst>
                </a:gridCol>
                <a:gridCol w="1450625">
                  <a:extLst>
                    <a:ext uri="{9D8B030D-6E8A-4147-A177-3AD203B41FA5}">
                      <a16:colId xmlns:a16="http://schemas.microsoft.com/office/drawing/2014/main" val="20003"/>
                    </a:ext>
                  </a:extLst>
                </a:gridCol>
                <a:gridCol w="1899350">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Detalles</a:t>
                      </a:r>
                      <a:r>
                        <a:rPr lang="en-US" sz="1800" b="1" i="0" u="none" strike="noStrike" cap="none" dirty="0">
                          <a:latin typeface="Calibri"/>
                          <a:ea typeface="Calibri"/>
                          <a:cs typeface="Calibri"/>
                          <a:sym typeface="Calibri"/>
                        </a:rPr>
                        <a:t> del </a:t>
                      </a:r>
                      <a:r>
                        <a:rPr lang="en-US" sz="1800" b="1" i="0" u="none" strike="noStrike" cap="none" dirty="0" err="1">
                          <a:latin typeface="Calibri"/>
                          <a:ea typeface="Calibri"/>
                          <a:cs typeface="Calibri"/>
                          <a:sym typeface="Calibri"/>
                        </a:rPr>
                        <a:t>evento</a:t>
                      </a:r>
                      <a:endParaRPr sz="1800" b="1"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2019</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2020</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2021</a:t>
                      </a:r>
                      <a:endParaRPr sz="1400" u="none" strike="noStrike" cap="none" dirty="0"/>
                    </a:p>
                  </a:txBody>
                  <a:tcPr marL="91450" marR="91450" marT="45725" marB="45725">
                    <a:solidFill>
                      <a:schemeClr val="bg1">
                        <a:lumMod val="5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2022</a:t>
                      </a:r>
                      <a:endParaRPr sz="1400" u="none" strike="noStrike" cap="none" dirty="0"/>
                    </a:p>
                  </a:txBody>
                  <a:tcPr marL="91450" marR="91450" marT="45725" marB="45725">
                    <a:solidFill>
                      <a:schemeClr val="accent2"/>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Eventos</a:t>
                      </a:r>
                      <a:r>
                        <a:rPr lang="en-US" sz="1800" b="1" i="0" u="none" strike="noStrike" cap="none" dirty="0">
                          <a:latin typeface="Calibri"/>
                          <a:ea typeface="Calibri"/>
                          <a:cs typeface="Calibri"/>
                          <a:sym typeface="Calibri"/>
                        </a:rPr>
                        <a:t> PSPS</a:t>
                      </a:r>
                      <a:endParaRPr sz="1800" b="1" u="none" strike="noStrike" cap="none" dirty="0"/>
                    </a:p>
                  </a:txBody>
                  <a:tcPr marL="91450" marR="91450" marT="45725" marB="45725">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7</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6</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5</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0</a:t>
                      </a:r>
                      <a:endParaRPr sz="1400" u="none" strike="noStrike" cap="none" dirty="0"/>
                    </a:p>
                  </a:txBody>
                  <a:tcPr marL="91450" marR="91450" marT="45725" marB="45725">
                    <a:solidFill>
                      <a:schemeClr val="accent2">
                        <a:lumMod val="20000"/>
                        <a:lumOff val="80000"/>
                      </a:schemeClr>
                    </a:solidFill>
                  </a:tcPr>
                </a:tc>
                <a:extLst>
                  <a:ext uri="{0D108BD9-81ED-4DB2-BD59-A6C34878D82A}">
                    <a16:rowId xmlns:a16="http://schemas.microsoft.com/office/drawing/2014/main" val="10001"/>
                  </a:ext>
                </a:extLst>
              </a:tr>
              <a:tr h="204264">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dirty="0" err="1">
                          <a:latin typeface="Calibri"/>
                          <a:ea typeface="Calibri"/>
                          <a:cs typeface="Calibri"/>
                          <a:sym typeface="Calibri"/>
                        </a:rPr>
                        <a:t>Clientes</a:t>
                      </a:r>
                      <a:r>
                        <a:rPr lang="en-US" sz="1800" b="1" i="0" u="none" strike="noStrike" cap="none" dirty="0">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afectados</a:t>
                      </a:r>
                      <a:endParaRPr sz="1800" b="1" i="0" u="none" strike="noStrike" cap="none" dirty="0">
                        <a:solidFill>
                          <a:schemeClr val="dk1"/>
                        </a:solidFill>
                        <a:latin typeface="Calibri"/>
                        <a:cs typeface="Calibri"/>
                        <a:sym typeface="Arial"/>
                      </a:endParaRPr>
                    </a:p>
                  </a:txBody>
                  <a:tcPr marL="91450" marR="91450" marT="45725" marB="45725">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2,014,000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653,000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80,400</a:t>
                      </a:r>
                      <a:endParaRPr sz="1400" u="none" strike="noStrike" cap="none" dirty="0"/>
                    </a:p>
                  </a:txBody>
                  <a:tcPr marL="91450" marR="91450" marT="45725" marB="45725">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a:t>
                      </a:r>
                      <a:endParaRPr sz="1400" u="none" strike="noStrike" cap="none" dirty="0"/>
                    </a:p>
                  </a:txBody>
                  <a:tcPr marL="91450" marR="91450" marT="45725" marB="45725">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0"/>
          <p:cNvSpPr txBox="1"/>
          <p:nvPr/>
        </p:nvSpPr>
        <p:spPr>
          <a:xfrm>
            <a:off x="239986" y="315264"/>
            <a:ext cx="6303240" cy="1182243"/>
          </a:xfrm>
          <a:prstGeom prst="rect">
            <a:avLst/>
          </a:prstGeom>
          <a:noFill/>
          <a:ln>
            <a:noFill/>
          </a:ln>
        </p:spPr>
        <p:txBody>
          <a:bodyPr spcFirstLastPara="1" wrap="square" lIns="91400" tIns="45700" rIns="91400" bIns="45700" anchor="b" anchorCtr="0">
            <a:noAutofit/>
          </a:bodyPr>
          <a:lstStyle/>
          <a:p>
            <a:pPr marL="0" marR="0" lvl="0" indent="0" algn="l" rtl="0">
              <a:lnSpc>
                <a:spcPct val="90000"/>
              </a:lnSpc>
              <a:spcBef>
                <a:spcPts val="0"/>
              </a:spcBef>
              <a:spcAft>
                <a:spcPts val="0"/>
              </a:spcAft>
              <a:buClr>
                <a:srgbClr val="000000"/>
              </a:buClr>
              <a:buSzPct val="100000"/>
              <a:buFont typeface="Arial"/>
              <a:buNone/>
            </a:pPr>
            <a:r>
              <a:rPr lang="en-US" sz="4000" b="1" i="0" u="none" strike="noStrike" cap="none" dirty="0">
                <a:solidFill>
                  <a:srgbClr val="0082B3"/>
                </a:solidFill>
                <a:latin typeface="Franklin Gothic Medium" panose="020B0603020102020204" pitchFamily="34" charset="0"/>
                <a:ea typeface="Calibri"/>
                <a:cs typeface="Calibri"/>
                <a:sym typeface="Calibri"/>
              </a:rPr>
              <a:t>PSPS y </a:t>
            </a:r>
            <a:r>
              <a:rPr lang="en-US" sz="4000" b="1" i="0" u="none" strike="noStrike" cap="none" dirty="0" err="1">
                <a:solidFill>
                  <a:srgbClr val="0082B3"/>
                </a:solidFill>
                <a:latin typeface="Franklin Gothic Medium" panose="020B0603020102020204" pitchFamily="34" charset="0"/>
                <a:ea typeface="Calibri"/>
                <a:cs typeface="Calibri"/>
                <a:sym typeface="Calibri"/>
              </a:rPr>
              <a:t>cortes</a:t>
            </a:r>
            <a:r>
              <a:rPr lang="en-US" sz="4000" b="1" i="0" u="none" strike="noStrike" cap="none" dirty="0">
                <a:solidFill>
                  <a:srgbClr val="0082B3"/>
                </a:solidFill>
                <a:latin typeface="Franklin Gothic Medium" panose="020B0603020102020204" pitchFamily="34" charset="0"/>
                <a:ea typeface="Calibri"/>
                <a:cs typeface="Calibri"/>
                <a:sym typeface="Calibri"/>
              </a:rPr>
              <a:t> de </a:t>
            </a:r>
            <a:r>
              <a:rPr lang="en-US" sz="4000" b="1" i="0" u="none" strike="noStrike" cap="none" dirty="0" err="1">
                <a:solidFill>
                  <a:srgbClr val="0082B3"/>
                </a:solidFill>
                <a:latin typeface="Franklin Gothic Medium" panose="020B0603020102020204" pitchFamily="34" charset="0"/>
                <a:ea typeface="Calibri"/>
                <a:cs typeface="Calibri"/>
                <a:sym typeface="Calibri"/>
              </a:rPr>
              <a:t>energía</a:t>
            </a:r>
            <a:r>
              <a:rPr lang="en-US" sz="4000" b="1" i="0" u="none" strike="noStrike" cap="none" dirty="0">
                <a:solidFill>
                  <a:srgbClr val="0082B3"/>
                </a:solidFill>
                <a:latin typeface="Franklin Gothic Medium" panose="020B0603020102020204" pitchFamily="34" charset="0"/>
                <a:ea typeface="Calibri"/>
                <a:cs typeface="Calibri"/>
                <a:sym typeface="Calibri"/>
              </a:rPr>
              <a:t>:</a:t>
            </a:r>
            <a:endParaRPr sz="40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90000"/>
              </a:lnSpc>
              <a:spcBef>
                <a:spcPts val="600"/>
              </a:spcBef>
              <a:spcAft>
                <a:spcPts val="600"/>
              </a:spcAft>
              <a:buClr>
                <a:srgbClr val="000000"/>
              </a:buClr>
              <a:buSzPct val="100000"/>
              <a:buFont typeface="Arial"/>
              <a:buNone/>
            </a:pPr>
            <a:r>
              <a:rPr lang="en-US" sz="4000" b="1" i="0" u="none" strike="noStrike" cap="none" dirty="0">
                <a:solidFill>
                  <a:srgbClr val="0082B3"/>
                </a:solidFill>
                <a:latin typeface="Franklin Gothic Medium" panose="020B0603020102020204" pitchFamily="34" charset="0"/>
                <a:ea typeface="Calibri"/>
                <a:cs typeface="Calibri"/>
                <a:sym typeface="Calibri"/>
              </a:rPr>
              <a:t>¿</a:t>
            </a:r>
            <a:r>
              <a:rPr lang="en-US" sz="4000" b="1" dirty="0" err="1">
                <a:solidFill>
                  <a:srgbClr val="0082B3"/>
                </a:solidFill>
                <a:latin typeface="Franklin Gothic Medium" panose="020B0603020102020204" pitchFamily="34" charset="0"/>
                <a:ea typeface="Calibri"/>
                <a:cs typeface="Calibri"/>
                <a:sym typeface="Calibri"/>
              </a:rPr>
              <a:t>q</a:t>
            </a:r>
            <a:r>
              <a:rPr lang="en-US" sz="4000" b="1" i="0" u="none" strike="noStrike" cap="none" dirty="0" err="1">
                <a:solidFill>
                  <a:srgbClr val="0082B3"/>
                </a:solidFill>
                <a:latin typeface="Franklin Gothic Medium" panose="020B0603020102020204" pitchFamily="34" charset="0"/>
                <a:ea typeface="Calibri"/>
                <a:cs typeface="Calibri"/>
                <a:sym typeface="Calibri"/>
              </a:rPr>
              <a:t>uién</a:t>
            </a:r>
            <a:r>
              <a:rPr lang="en-US" sz="4000" b="1" i="0" u="none" strike="noStrike" cap="none" dirty="0">
                <a:solidFill>
                  <a:srgbClr val="0082B3"/>
                </a:solidFill>
                <a:latin typeface="Franklin Gothic Medium" panose="020B0603020102020204" pitchFamily="34" charset="0"/>
                <a:ea typeface="Calibri"/>
                <a:cs typeface="Calibri"/>
                <a:sym typeface="Calibri"/>
              </a:rPr>
              <a:t> es </a:t>
            </a:r>
            <a:r>
              <a:rPr lang="en-US" sz="4000" b="1" i="0" u="none" strike="noStrike" cap="none" dirty="0" err="1">
                <a:solidFill>
                  <a:srgbClr val="0082B3"/>
                </a:solidFill>
                <a:latin typeface="Franklin Gothic Medium" panose="020B0603020102020204" pitchFamily="34" charset="0"/>
                <a:ea typeface="Calibri"/>
                <a:cs typeface="Calibri"/>
                <a:sym typeface="Calibri"/>
              </a:rPr>
              <a:t>más</a:t>
            </a:r>
            <a:r>
              <a:rPr lang="en-US" sz="4000" b="1" i="0" u="none" strike="noStrike" cap="none" dirty="0">
                <a:solidFill>
                  <a:srgbClr val="0082B3"/>
                </a:solidFill>
                <a:latin typeface="Franklin Gothic Medium" panose="020B0603020102020204" pitchFamily="34" charset="0"/>
                <a:ea typeface="Calibri"/>
                <a:cs typeface="Calibri"/>
                <a:sym typeface="Calibri"/>
              </a:rPr>
              <a:t> vulnerable?</a:t>
            </a:r>
            <a:endParaRPr sz="4000" b="0"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390" name="Google Shape;390;p30" descr="Image result for pge power outage headline"/>
          <p:cNvPicPr preferRelativeResize="0"/>
          <p:nvPr/>
        </p:nvPicPr>
        <p:blipFill rotWithShape="1">
          <a:blip r:embed="rId3">
            <a:alphaModFix/>
          </a:blip>
          <a:srcRect t="383" r="53244" b="294"/>
          <a:stretch/>
        </p:blipFill>
        <p:spPr>
          <a:xfrm>
            <a:off x="6635242" y="390153"/>
            <a:ext cx="2438125" cy="2913365"/>
          </a:xfrm>
          <a:prstGeom prst="rect">
            <a:avLst/>
          </a:prstGeom>
          <a:noFill/>
          <a:ln>
            <a:noFill/>
          </a:ln>
        </p:spPr>
      </p:pic>
      <p:pic>
        <p:nvPicPr>
          <p:cNvPr id="391" name="Google Shape;391;p30"/>
          <p:cNvPicPr preferRelativeResize="0"/>
          <p:nvPr/>
        </p:nvPicPr>
        <p:blipFill rotWithShape="1">
          <a:blip r:embed="rId4">
            <a:alphaModFix/>
          </a:blip>
          <a:srcRect l="10369" r="4924" b="-3"/>
          <a:stretch/>
        </p:blipFill>
        <p:spPr>
          <a:xfrm>
            <a:off x="6816502" y="3597840"/>
            <a:ext cx="4852421" cy="2935934"/>
          </a:xfrm>
          <a:prstGeom prst="rect">
            <a:avLst/>
          </a:prstGeom>
          <a:noFill/>
          <a:ln>
            <a:noFill/>
          </a:ln>
        </p:spPr>
      </p:pic>
      <p:pic>
        <p:nvPicPr>
          <p:cNvPr id="392" name="Google Shape;392;p30"/>
          <p:cNvPicPr preferRelativeResize="0"/>
          <p:nvPr/>
        </p:nvPicPr>
        <p:blipFill rotWithShape="1">
          <a:blip r:embed="rId5">
            <a:alphaModFix/>
          </a:blip>
          <a:srcRect/>
          <a:stretch/>
        </p:blipFill>
        <p:spPr>
          <a:xfrm>
            <a:off x="9165383" y="315264"/>
            <a:ext cx="2745925" cy="3160166"/>
          </a:xfrm>
          <a:prstGeom prst="rect">
            <a:avLst/>
          </a:prstGeom>
          <a:noFill/>
          <a:ln>
            <a:noFill/>
          </a:ln>
        </p:spPr>
      </p:pic>
      <p:sp>
        <p:nvSpPr>
          <p:cNvPr id="393" name="Google Shape;393;p30"/>
          <p:cNvSpPr txBox="1"/>
          <p:nvPr/>
        </p:nvSpPr>
        <p:spPr>
          <a:xfrm>
            <a:off x="428598" y="1664896"/>
            <a:ext cx="5926015" cy="480127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Individuos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aislados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tener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herramientas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comunicación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limitadas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Niños</a:t>
            </a:r>
            <a:r>
              <a:rPr lang="en-US" sz="1800" i="0" u="none" strike="noStrike" cap="none" dirty="0">
                <a:solidFill>
                  <a:schemeClr val="dk1"/>
                </a:solidFill>
                <a:latin typeface="Franklin Gothic Medium" panose="020B0603020102020204" pitchFamily="34" charset="0"/>
                <a:ea typeface="Calibri"/>
                <a:cs typeface="Calibri"/>
                <a:sym typeface="Calibri"/>
              </a:rPr>
              <a:t> y </a:t>
            </a:r>
            <a:r>
              <a:rPr lang="en-US" sz="1800" i="0" u="none" strike="noStrike" cap="none" dirty="0" err="1">
                <a:solidFill>
                  <a:schemeClr val="dk1"/>
                </a:solidFill>
                <a:latin typeface="Franklin Gothic Medium" panose="020B0603020102020204" pitchFamily="34" charset="0"/>
                <a:ea typeface="Calibri"/>
                <a:cs typeface="Calibri"/>
                <a:sym typeface="Calibri"/>
              </a:rPr>
              <a:t>adultos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mayores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dependen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centros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asistenciales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Personas con </a:t>
            </a:r>
            <a:r>
              <a:rPr lang="en-US" sz="1800" i="0" u="none" strike="noStrike" cap="none" dirty="0" err="1">
                <a:solidFill>
                  <a:schemeClr val="dk1"/>
                </a:solidFill>
                <a:latin typeface="Franklin Gothic Medium" panose="020B0603020102020204" pitchFamily="34" charset="0"/>
                <a:ea typeface="Calibri"/>
                <a:cs typeface="Calibri"/>
                <a:sym typeface="Calibri"/>
              </a:rPr>
              <a:t>discapacidad</a:t>
            </a:r>
            <a:r>
              <a:rPr lang="en-US" sz="1800" i="0" u="none" strike="noStrike" cap="none" dirty="0">
                <a:solidFill>
                  <a:schemeClr val="dk1"/>
                </a:solidFill>
                <a:latin typeface="Franklin Gothic Medium" panose="020B0603020102020204" pitchFamily="34" charset="0"/>
                <a:ea typeface="Calibri"/>
                <a:cs typeface="Calibri"/>
                <a:sym typeface="Calibri"/>
              </a:rPr>
              <a:t> o </a:t>
            </a:r>
            <a:r>
              <a:rPr lang="en-US" sz="1800" dirty="0" err="1">
                <a:solidFill>
                  <a:schemeClr val="dk1"/>
                </a:solidFill>
                <a:latin typeface="Franklin Gothic Medium" panose="020B0603020102020204" pitchFamily="34" charset="0"/>
                <a:ea typeface="Calibri"/>
                <a:cs typeface="Calibri"/>
                <a:sym typeface="Calibri"/>
              </a:rPr>
              <a:t>afecciones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médicas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dependen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equipos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que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requieren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electricidad</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Personas con </a:t>
            </a:r>
            <a:r>
              <a:rPr lang="en-US" sz="1800" i="0" u="none" strike="noStrike" cap="none" dirty="0" err="1">
                <a:solidFill>
                  <a:schemeClr val="dk1"/>
                </a:solidFill>
                <a:latin typeface="Franklin Gothic Medium" panose="020B0603020102020204" pitchFamily="34" charset="0"/>
                <a:ea typeface="Calibri"/>
                <a:cs typeface="Calibri"/>
                <a:sym typeface="Calibri"/>
              </a:rPr>
              <a:t>bajos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ingresos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sufrir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inseguridad</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alimentaria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debido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al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deterioro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los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alimentos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pueden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perder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salarios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por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cierre</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empresas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Vulnerabilidades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i="0" u="none" strike="noStrike" cap="none" dirty="0" err="1">
                <a:solidFill>
                  <a:schemeClr val="dk1"/>
                </a:solidFill>
                <a:latin typeface="Franklin Gothic Medium" panose="020B0603020102020204" pitchFamily="34" charset="0"/>
                <a:ea typeface="Calibri"/>
                <a:cs typeface="Calibri"/>
                <a:sym typeface="Calibri"/>
              </a:rPr>
              <a:t>superpuestas</a:t>
            </a:r>
            <a:r>
              <a:rPr lang="en-US" sz="1800" b="0" i="0" u="none" strike="noStrike" cap="none" dirty="0">
                <a:solidFill>
                  <a:schemeClr val="dk1"/>
                </a:solidFill>
                <a:latin typeface="Franklin Gothic Medium" panose="020B0603020102020204" pitchFamily="34" charset="0"/>
                <a:ea typeface="Calibri"/>
                <a:cs typeface="Calibri"/>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al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calor</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otros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peligros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lang="en-US" sz="1800"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Viviendas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y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empresas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con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tendido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eléctrico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zonas 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riesgo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elevado</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o </a:t>
            </a:r>
            <a:r>
              <a:rPr lang="en-US" sz="1800" dirty="0" err="1">
                <a:solidFill>
                  <a:schemeClr val="dk1"/>
                </a:solidFill>
                <a:latin typeface="Arial" panose="020B0604020202020204" pitchFamily="34" charset="0"/>
                <a:ea typeface="Calibri"/>
                <a:cs typeface="Arial" panose="020B0604020202020204" pitchFamily="34" charset="0"/>
                <a:sym typeface="Calibri"/>
              </a:rPr>
              <a:t>extremo</a:t>
            </a:r>
            <a:r>
              <a:rPr lang="en-US" sz="1800"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de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incendios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forestales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(Durante las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tormentas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personas con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bombas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de </a:t>
            </a:r>
            <a:r>
              <a:rPr lang="en-US" sz="1800" dirty="0" err="1">
                <a:solidFill>
                  <a:schemeClr val="dk1"/>
                </a:solidFill>
                <a:latin typeface="Arial" panose="020B0604020202020204" pitchFamily="34" charset="0"/>
                <a:ea typeface="Calibri"/>
                <a:cs typeface="Arial" panose="020B0604020202020204" pitchFamily="34" charset="0"/>
                <a:sym typeface="Calibri"/>
              </a:rPr>
              <a:t>sumidero</a:t>
            </a:r>
            <a:r>
              <a:rPr lang="en-US" sz="1800"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eléctricas</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 menudo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en</a:t>
            </a: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b="0" i="0" u="none" strike="noStrike" cap="none" dirty="0" err="1">
                <a:solidFill>
                  <a:schemeClr val="dk1"/>
                </a:solidFill>
                <a:latin typeface="Arial" panose="020B0604020202020204" pitchFamily="34" charset="0"/>
                <a:ea typeface="Calibri"/>
                <a:cs typeface="Arial" panose="020B0604020202020204" pitchFamily="34" charset="0"/>
                <a:sym typeface="Calibri"/>
              </a:rPr>
              <a:t>sótanos</a:t>
            </a: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 name="CuadroTexto 1">
            <a:extLst>
              <a:ext uri="{FF2B5EF4-FFF2-40B4-BE49-F238E27FC236}">
                <a16:creationId xmlns:a16="http://schemas.microsoft.com/office/drawing/2014/main" id="{ACF26F4E-9C0B-40B7-A13E-3DAFD4A03D56}"/>
              </a:ext>
            </a:extLst>
          </p:cNvPr>
          <p:cNvSpPr txBox="1"/>
          <p:nvPr/>
        </p:nvSpPr>
        <p:spPr>
          <a:xfrm rot="206385">
            <a:off x="7806128" y="1117495"/>
            <a:ext cx="885659" cy="1877437"/>
          </a:xfrm>
          <a:prstGeom prst="rect">
            <a:avLst/>
          </a:prstGeom>
          <a:solidFill>
            <a:srgbClr val="B57559"/>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000" b="1" dirty="0"/>
              <a:t> ¡ENCIENDE</a:t>
            </a:r>
          </a:p>
          <a:p>
            <a:endParaRPr lang="es-ES" sz="1000" b="1" dirty="0"/>
          </a:p>
          <a:p>
            <a:r>
              <a:rPr lang="es-ES" sz="1000" b="1" dirty="0"/>
              <a:t>NUESTRA</a:t>
            </a:r>
          </a:p>
          <a:p>
            <a:endParaRPr lang="es-ES" sz="1000" b="1" dirty="0"/>
          </a:p>
          <a:p>
            <a:r>
              <a:rPr lang="es-ES" sz="1000" b="1" dirty="0"/>
              <a:t>ENERGÍA!</a:t>
            </a:r>
          </a:p>
          <a:p>
            <a:endParaRPr lang="es-ES" dirty="0"/>
          </a:p>
          <a:p>
            <a:endParaRPr lang="es-ES" dirty="0"/>
          </a:p>
          <a:p>
            <a:endParaRPr lang="es-ES" dirty="0"/>
          </a:p>
          <a:p>
            <a:endParaRPr lang="es-ES" dirty="0"/>
          </a:p>
        </p:txBody>
      </p:sp>
      <p:sp>
        <p:nvSpPr>
          <p:cNvPr id="4" name="CuadroTexto 3">
            <a:extLst>
              <a:ext uri="{FF2B5EF4-FFF2-40B4-BE49-F238E27FC236}">
                <a16:creationId xmlns:a16="http://schemas.microsoft.com/office/drawing/2014/main" id="{82CBCF29-E32E-465E-B8CA-AFDAFF184F8B}"/>
              </a:ext>
            </a:extLst>
          </p:cNvPr>
          <p:cNvSpPr txBox="1"/>
          <p:nvPr/>
        </p:nvSpPr>
        <p:spPr>
          <a:xfrm>
            <a:off x="6914864" y="5808472"/>
            <a:ext cx="4029740" cy="253916"/>
          </a:xfrm>
          <a:prstGeom prst="rect">
            <a:avLst/>
          </a:prstGeom>
          <a:solidFill>
            <a:srgbClr val="FF00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050" dirty="0">
                <a:solidFill>
                  <a:schemeClr val="bg1"/>
                </a:solidFill>
              </a:rPr>
              <a:t>CORTE DE ENERGÍA PARA 21,000 CLIENTES DE PG&amp;E</a:t>
            </a:r>
          </a:p>
        </p:txBody>
      </p:sp>
      <p:sp>
        <p:nvSpPr>
          <p:cNvPr id="5" name="CuadroTexto 4">
            <a:extLst>
              <a:ext uri="{FF2B5EF4-FFF2-40B4-BE49-F238E27FC236}">
                <a16:creationId xmlns:a16="http://schemas.microsoft.com/office/drawing/2014/main" id="{73C74127-741E-419C-B5B2-08962193E160}"/>
              </a:ext>
            </a:extLst>
          </p:cNvPr>
          <p:cNvSpPr txBox="1"/>
          <p:nvPr/>
        </p:nvSpPr>
        <p:spPr bwMode="white">
          <a:xfrm>
            <a:off x="10865043" y="591239"/>
            <a:ext cx="886690" cy="246221"/>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b="1" dirty="0"/>
              <a:t>Áreas con riesgo de incendio</a:t>
            </a:r>
          </a:p>
        </p:txBody>
      </p:sp>
      <p:sp>
        <p:nvSpPr>
          <p:cNvPr id="6" name="CuadroTexto 5">
            <a:extLst>
              <a:ext uri="{FF2B5EF4-FFF2-40B4-BE49-F238E27FC236}">
                <a16:creationId xmlns:a16="http://schemas.microsoft.com/office/drawing/2014/main" id="{01850375-5459-46A9-823E-8C115C49EDB6}"/>
              </a:ext>
            </a:extLst>
          </p:cNvPr>
          <p:cNvSpPr txBox="1"/>
          <p:nvPr/>
        </p:nvSpPr>
        <p:spPr bwMode="white">
          <a:xfrm>
            <a:off x="11105077" y="828741"/>
            <a:ext cx="677894"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Nivel 2: Elevado</a:t>
            </a:r>
          </a:p>
        </p:txBody>
      </p:sp>
      <p:sp>
        <p:nvSpPr>
          <p:cNvPr id="7" name="CuadroTexto 6">
            <a:extLst>
              <a:ext uri="{FF2B5EF4-FFF2-40B4-BE49-F238E27FC236}">
                <a16:creationId xmlns:a16="http://schemas.microsoft.com/office/drawing/2014/main" id="{13462FAF-93CA-4320-80B8-370080F6009F}"/>
              </a:ext>
            </a:extLst>
          </p:cNvPr>
          <p:cNvSpPr txBox="1"/>
          <p:nvPr/>
        </p:nvSpPr>
        <p:spPr bwMode="white">
          <a:xfrm>
            <a:off x="11105077" y="967590"/>
            <a:ext cx="646656"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Nivel 3: Extremo</a:t>
            </a:r>
          </a:p>
        </p:txBody>
      </p:sp>
      <p:sp>
        <p:nvSpPr>
          <p:cNvPr id="8" name="CuadroTexto 7">
            <a:extLst>
              <a:ext uri="{FF2B5EF4-FFF2-40B4-BE49-F238E27FC236}">
                <a16:creationId xmlns:a16="http://schemas.microsoft.com/office/drawing/2014/main" id="{71BA6BCF-5982-4553-A513-157CA29EDCD2}"/>
              </a:ext>
            </a:extLst>
          </p:cNvPr>
          <p:cNvSpPr txBox="1"/>
          <p:nvPr/>
        </p:nvSpPr>
        <p:spPr bwMode="white">
          <a:xfrm>
            <a:off x="11105077" y="1108014"/>
            <a:ext cx="528783" cy="169277"/>
          </a:xfrm>
          <a:prstGeom prst="rect">
            <a:avLst/>
          </a:prstGeom>
          <a:solidFill>
            <a:srgbClr val="ECEBE6"/>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500" dirty="0"/>
              <a:t>Condados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p:nvPr/>
        </p:nvSpPr>
        <p:spPr>
          <a:xfrm>
            <a:off x="266700" y="19144"/>
            <a:ext cx="11107584"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Programa</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existente</a:t>
            </a:r>
            <a:r>
              <a:rPr lang="en-US" sz="4400" b="1" i="0" u="none" strike="noStrike" cap="none" dirty="0">
                <a:solidFill>
                  <a:srgbClr val="0082B3"/>
                </a:solidFill>
                <a:latin typeface="Franklin Gothic Medium" panose="020B0603020102020204" pitchFamily="34" charset="0"/>
                <a:ea typeface="Calibri"/>
                <a:cs typeface="Calibri"/>
                <a:sym typeface="Calibri"/>
              </a:rPr>
              <a:t> de </a:t>
            </a:r>
            <a:r>
              <a:rPr lang="en-US" sz="4400" b="1" i="0" u="none" strike="noStrike" cap="none" dirty="0" err="1">
                <a:solidFill>
                  <a:srgbClr val="0082B3"/>
                </a:solidFill>
                <a:latin typeface="Franklin Gothic Medium" panose="020B0603020102020204" pitchFamily="34" charset="0"/>
                <a:ea typeface="Calibri"/>
                <a:cs typeface="Calibri"/>
                <a:sym typeface="Calibri"/>
              </a:rPr>
              <a:t>apoyo</a:t>
            </a:r>
            <a:r>
              <a:rPr lang="en-US" sz="4400" b="1" i="0" u="none" strike="noStrike" cap="none" dirty="0">
                <a:solidFill>
                  <a:srgbClr val="0082B3"/>
                </a:solidFill>
                <a:latin typeface="Franklin Gothic Medium" panose="020B0603020102020204" pitchFamily="34" charset="0"/>
                <a:ea typeface="Calibri"/>
                <a:cs typeface="Calibri"/>
                <a:sym typeface="Calibri"/>
              </a:rPr>
              <a:t> a los </a:t>
            </a:r>
            <a:r>
              <a:rPr lang="en-US" sz="4400" b="1" i="0" u="none" strike="noStrike" cap="none" dirty="0" err="1">
                <a:solidFill>
                  <a:srgbClr val="0082B3"/>
                </a:solidFill>
                <a:latin typeface="Franklin Gothic Medium" panose="020B0603020102020204" pitchFamily="34" charset="0"/>
                <a:ea typeface="Calibri"/>
                <a:cs typeface="Calibri"/>
                <a:sym typeface="Calibri"/>
              </a:rPr>
              <a:t>hogares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399" name="Google Shape;399;p32"/>
          <p:cNvSpPr/>
          <p:nvPr/>
        </p:nvSpPr>
        <p:spPr>
          <a:xfrm>
            <a:off x="266700" y="1580254"/>
            <a:ext cx="5982711" cy="4782445"/>
          </a:xfrm>
          <a:prstGeom prst="rect">
            <a:avLst/>
          </a:prstGeom>
          <a:noFill/>
          <a:ln>
            <a:noFill/>
          </a:ln>
        </p:spPr>
        <p:txBody>
          <a:bodyPr spcFirstLastPara="1" wrap="square" lIns="91425" tIns="45700" rIns="91425" bIns="45700" anchor="ctr" anchorCtr="0">
            <a:normAutofit lnSpcReduction="10000"/>
          </a:bodyPr>
          <a:lstStyle/>
          <a:p>
            <a:pPr marL="45720" marR="0" lvl="0" indent="0" algn="l" rtl="0">
              <a:lnSpc>
                <a:spcPct val="90000"/>
              </a:lnSpc>
              <a:spcBef>
                <a:spcPts val="0"/>
              </a:spcBef>
              <a:spcAft>
                <a:spcPts val="0"/>
              </a:spcAft>
              <a:buClr>
                <a:srgbClr val="595959"/>
              </a:buClr>
              <a:buSzPts val="1560"/>
              <a:buFont typeface="Arial"/>
              <a:buNone/>
            </a:pPr>
            <a:r>
              <a:rPr lang="en-US" sz="1999" u="sng" kern="1200" dirty="0" err="1">
                <a:solidFill>
                  <a:srgbClr val="11C1FF"/>
                </a:solidFill>
                <a:latin typeface="Franklin Gothic Medium" panose="020B0603020102020204" pitchFamily="34" charset="0"/>
                <a:ea typeface="+mn-ea"/>
                <a:cs typeface="+mn-cs"/>
                <a:sym typeface="Calibri"/>
              </a:rPr>
              <a:t>Programa</a:t>
            </a:r>
            <a:r>
              <a:rPr lang="en-US" sz="1999" u="sng" kern="1200" dirty="0">
                <a:solidFill>
                  <a:srgbClr val="11C1FF"/>
                </a:solidFill>
                <a:latin typeface="Franklin Gothic Medium" panose="020B0603020102020204" pitchFamily="34" charset="0"/>
                <a:ea typeface="+mn-ea"/>
                <a:cs typeface="+mn-cs"/>
                <a:sym typeface="Calibri"/>
              </a:rPr>
              <a:t> Medical Baseline</a:t>
            </a:r>
            <a:endParaRPr sz="1999" u="sng" kern="1200" dirty="0">
              <a:solidFill>
                <a:srgbClr val="11C1FF"/>
              </a:solidFill>
              <a:latin typeface="Franklin Gothic Medium" panose="020B0603020102020204" pitchFamily="34" charset="0"/>
              <a:ea typeface="+mn-ea"/>
              <a:cs typeface="+mn-cs"/>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Notificaciones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adicionales</a:t>
            </a:r>
            <a:r>
              <a:rPr lang="en-US" sz="2000" b="0" i="0" u="none" strike="noStrike" cap="none" dirty="0">
                <a:solidFill>
                  <a:srgbClr val="595959"/>
                </a:solidFill>
                <a:latin typeface="Franklin Gothic Medium" panose="020B0603020102020204" pitchFamily="34" charset="0"/>
                <a:ea typeface="Calibri"/>
                <a:cs typeface="Calibri"/>
                <a:sym typeface="Calibri"/>
              </a:rPr>
              <a:t> de PG&amp;E antes de los </a:t>
            </a:r>
            <a:r>
              <a:rPr lang="en-US" sz="2000" b="0" i="0" u="none" strike="noStrike" cap="none" dirty="0" err="1">
                <a:solidFill>
                  <a:srgbClr val="595959"/>
                </a:solidFill>
                <a:latin typeface="Franklin Gothic Medium" panose="020B0603020102020204" pitchFamily="34" charset="0"/>
                <a:ea typeface="Calibri"/>
                <a:cs typeface="Calibri"/>
                <a:sym typeface="Calibri"/>
              </a:rPr>
              <a:t>eventos</a:t>
            </a:r>
            <a:r>
              <a:rPr lang="en-US" sz="2000" b="0" i="0" u="none" strike="noStrike" cap="none" dirty="0">
                <a:solidFill>
                  <a:srgbClr val="595959"/>
                </a:solidFill>
                <a:latin typeface="Franklin Gothic Medium" panose="020B0603020102020204" pitchFamily="34" charset="0"/>
                <a:ea typeface="Calibri"/>
                <a:cs typeface="Calibri"/>
                <a:sym typeface="Calibri"/>
              </a:rPr>
              <a:t> de PSPS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Programa</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baterías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portátiles</a:t>
            </a:r>
            <a:r>
              <a:rPr lang="en-US" sz="2000" b="0" i="0" u="none" strike="noStrike" cap="none" dirty="0">
                <a:solidFill>
                  <a:srgbClr val="595959"/>
                </a:solidFill>
                <a:latin typeface="Franklin Gothic Medium" panose="020B0603020102020204" pitchFamily="34" charset="0"/>
                <a:ea typeface="Calibri"/>
                <a:cs typeface="Calibri"/>
                <a:sym typeface="Calibri"/>
              </a:rPr>
              <a:t> de PG&amp;E para </a:t>
            </a:r>
            <a:r>
              <a:rPr lang="en-US" sz="2000" b="0" i="0" u="none" strike="noStrike" cap="none" dirty="0" err="1">
                <a:solidFill>
                  <a:srgbClr val="595959"/>
                </a:solidFill>
                <a:latin typeface="Franklin Gothic Medium" panose="020B0603020102020204" pitchFamily="34" charset="0"/>
                <a:ea typeface="Calibri"/>
                <a:cs typeface="Calibri"/>
                <a:sym typeface="Calibri"/>
              </a:rPr>
              <a:t>participantes</a:t>
            </a:r>
            <a:r>
              <a:rPr lang="en-US" sz="2000" b="0" i="0" u="none" strike="noStrike" cap="none" dirty="0">
                <a:solidFill>
                  <a:srgbClr val="595959"/>
                </a:solidFill>
                <a:latin typeface="Franklin Gothic Medium" panose="020B0603020102020204" pitchFamily="34" charset="0"/>
                <a:ea typeface="Calibri"/>
                <a:cs typeface="Calibri"/>
                <a:sym typeface="Calibri"/>
              </a:rPr>
              <a:t> con </a:t>
            </a:r>
            <a:r>
              <a:rPr lang="en-US" sz="2000" b="0" i="0" u="none" strike="noStrike" cap="none" dirty="0" err="1">
                <a:solidFill>
                  <a:srgbClr val="595959"/>
                </a:solidFill>
                <a:latin typeface="Franklin Gothic Medium" panose="020B0603020102020204" pitchFamily="34" charset="0"/>
                <a:ea typeface="Calibri"/>
                <a:cs typeface="Calibri"/>
                <a:sym typeface="Calibri"/>
              </a:rPr>
              <a:t>ingresos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cualificados</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45720" marR="0" lvl="0" indent="0" algn="l" rtl="0">
              <a:lnSpc>
                <a:spcPct val="90000"/>
              </a:lnSpc>
              <a:spcBef>
                <a:spcPts val="1800"/>
              </a:spcBef>
              <a:spcAft>
                <a:spcPts val="0"/>
              </a:spcAft>
              <a:buClr>
                <a:srgbClr val="595959"/>
              </a:buClr>
              <a:buSzPts val="1560"/>
              <a:buFont typeface="Arial"/>
              <a:buNone/>
            </a:pPr>
            <a:r>
              <a:rPr lang="es-ES" sz="2000" b="0" i="0" u="sng" strike="noStrike" cap="none" dirty="0">
                <a:solidFill>
                  <a:srgbClr val="11C1FF"/>
                </a:solidFill>
                <a:latin typeface="Franklin Gothic Medium" panose="020B0603020102020204" pitchFamily="34" charset="0"/>
                <a:ea typeface="Calibri"/>
                <a:cs typeface="Calibri"/>
                <a:sym typeface="Calibri"/>
              </a:rPr>
              <a:t>Programa de Recursos y Acceso ante Desastres para Personas con Discapacidades</a:t>
            </a:r>
          </a:p>
          <a:p>
            <a:pPr marL="388620" marR="0" lvl="0" indent="-342900" algn="l" rtl="0">
              <a:lnSpc>
                <a:spcPct val="90000"/>
              </a:lnSpc>
              <a:spcBef>
                <a:spcPts val="1800"/>
              </a:spcBef>
              <a:spcAft>
                <a:spcPts val="0"/>
              </a:spcAft>
              <a:buClr>
                <a:srgbClr val="595959"/>
              </a:buClr>
              <a:buSzPts val="1560"/>
              <a:buFont typeface="Arial" panose="020B0604020202020204" pitchFamily="34" charset="0"/>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Baterías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portátiles</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respaldo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alojamiento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hoteles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transporte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accesible</a:t>
            </a:r>
            <a:r>
              <a:rPr lang="en-US" sz="2000" b="0" i="0" u="none" strike="noStrike" cap="none" dirty="0">
                <a:solidFill>
                  <a:srgbClr val="595959"/>
                </a:solidFill>
                <a:latin typeface="Franklin Gothic Medium" panose="020B0603020102020204" pitchFamily="34" charset="0"/>
                <a:ea typeface="Calibri"/>
                <a:cs typeface="Calibri"/>
                <a:sym typeface="Calibri"/>
              </a:rPr>
              <a:t>, vales de comida</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Recursos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C</a:t>
            </a:r>
            <a:r>
              <a:rPr lang="en-US" sz="2000" b="0" i="0" u="none" strike="noStrike" cap="none" dirty="0" err="1">
                <a:solidFill>
                  <a:srgbClr val="595959"/>
                </a:solidFill>
                <a:latin typeface="Franklin Gothic Medium" panose="020B0603020102020204" pitchFamily="34" charset="0"/>
                <a:ea typeface="Calibri"/>
                <a:cs typeface="Calibri"/>
                <a:sym typeface="Calibri"/>
              </a:rPr>
              <a:t>omunitarios</a:t>
            </a:r>
            <a:r>
              <a:rPr lang="en-US" sz="2000" b="0" i="0" u="none" strike="noStrike" cap="none" dirty="0">
                <a:solidFill>
                  <a:srgbClr val="595959"/>
                </a:solidFill>
                <a:latin typeface="Franklin Gothic Medium" panose="020B0603020102020204" pitchFamily="34" charset="0"/>
                <a:ea typeface="Calibri"/>
                <a:cs typeface="Calibri"/>
                <a:sym typeface="Calibri"/>
              </a:rPr>
              <a:t> para </a:t>
            </a:r>
            <a:r>
              <a:rPr lang="en-US" sz="2000" dirty="0">
                <a:solidFill>
                  <a:srgbClr val="595959"/>
                </a:solidFill>
                <a:latin typeface="Franklin Gothic Medium" panose="020B0603020102020204" pitchFamily="34" charset="0"/>
                <a:ea typeface="Calibri"/>
                <a:cs typeface="Calibri"/>
                <a:sym typeface="Calibri"/>
              </a:rPr>
              <a:t>la</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a:solidFill>
                  <a:srgbClr val="595959"/>
                </a:solidFill>
                <a:latin typeface="Franklin Gothic Medium" panose="020B0603020102020204" pitchFamily="34" charset="0"/>
                <a:ea typeface="Calibri"/>
                <a:cs typeface="Calibri"/>
                <a:sym typeface="Calibri"/>
              </a:rPr>
              <a:t>V</a:t>
            </a:r>
            <a:r>
              <a:rPr lang="en-US" sz="2000" b="0" i="0" u="none" strike="noStrike" cap="none" dirty="0">
                <a:solidFill>
                  <a:srgbClr val="595959"/>
                </a:solidFill>
                <a:latin typeface="Franklin Gothic Medium" panose="020B0603020102020204" pitchFamily="34" charset="0"/>
                <a:ea typeface="Calibri"/>
                <a:cs typeface="Calibri"/>
                <a:sym typeface="Calibri"/>
              </a:rPr>
              <a:t>ida </a:t>
            </a:r>
            <a:r>
              <a:rPr lang="en-US" sz="2000" dirty="0">
                <a:solidFill>
                  <a:srgbClr val="595959"/>
                </a:solidFill>
                <a:latin typeface="Franklin Gothic Medium" panose="020B0603020102020204" pitchFamily="34" charset="0"/>
                <a:ea typeface="Calibri"/>
                <a:cs typeface="Calibri"/>
                <a:sym typeface="Calibri"/>
              </a:rPr>
              <a:t>I</a:t>
            </a:r>
            <a:r>
              <a:rPr lang="en-US" sz="2000" b="0" i="0" u="none" strike="noStrike" cap="none" dirty="0">
                <a:solidFill>
                  <a:srgbClr val="595959"/>
                </a:solidFill>
                <a:latin typeface="Franklin Gothic Medium" panose="020B0603020102020204" pitchFamily="34" charset="0"/>
                <a:ea typeface="Calibri"/>
                <a:cs typeface="Calibri"/>
                <a:sym typeface="Calibri"/>
              </a:rPr>
              <a:t>ndependiente (CRIL)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Hayward, CA - 510-881-5743</a:t>
            </a:r>
          </a:p>
          <a:p>
            <a:pPr marL="274320" marR="0" lvl="0" indent="-228600" algn="l" rtl="0">
              <a:lnSpc>
                <a:spcPct val="90000"/>
              </a:lnSpc>
              <a:spcBef>
                <a:spcPts val="1800"/>
              </a:spcBef>
              <a:spcAft>
                <a:spcPts val="0"/>
              </a:spcAft>
              <a:buClr>
                <a:srgbClr val="595959"/>
              </a:buClr>
              <a:buSzPts val="1560"/>
              <a:buFont typeface="Arial"/>
              <a:buChar char="•"/>
            </a:pPr>
            <a:r>
              <a:rPr lang="en-US" sz="2000" b="0" i="0" u="none" strike="noStrike" cap="none" dirty="0">
                <a:solidFill>
                  <a:srgbClr val="595959"/>
                </a:solidFill>
                <a:latin typeface="Franklin Gothic Medium" panose="020B0603020102020204" pitchFamily="34" charset="0"/>
                <a:ea typeface="Calibri"/>
                <a:cs typeface="Calibri"/>
                <a:sym typeface="Calibri"/>
              </a:rPr>
              <a:t>Centro para la Vida Independiente (CIL)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Berkley, CA – 510-841-4776</a:t>
            </a:r>
            <a:endParaRPr lang="en-US" sz="200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400" name="Google Shape;400;p32"/>
          <p:cNvPicPr preferRelativeResize="0"/>
          <p:nvPr/>
        </p:nvPicPr>
        <p:blipFill rotWithShape="1">
          <a:blip r:embed="rId3">
            <a:alphaModFix/>
          </a:blip>
          <a:srcRect r="3547" b="-3"/>
          <a:stretch/>
        </p:blipFill>
        <p:spPr>
          <a:xfrm>
            <a:off x="6672659" y="1920685"/>
            <a:ext cx="5014178" cy="3899090"/>
          </a:xfrm>
          <a:prstGeom prst="rect">
            <a:avLst/>
          </a:prstGeom>
          <a:noFill/>
          <a:ln>
            <a:noFill/>
          </a:ln>
        </p:spPr>
      </p:pic>
      <p:sp>
        <p:nvSpPr>
          <p:cNvPr id="401" name="Google Shape;401;p32"/>
          <p:cNvSpPr txBox="1"/>
          <p:nvPr/>
        </p:nvSpPr>
        <p:spPr>
          <a:xfrm>
            <a:off x="-7089" y="6487871"/>
            <a:ext cx="1876884" cy="369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99"/>
              <a:buFont typeface="Arial"/>
              <a:buNone/>
            </a:pPr>
            <a:r>
              <a:rPr lang="en-US" sz="1800" b="0" i="0" u="none" strike="noStrike" cap="none" dirty="0">
                <a:solidFill>
                  <a:schemeClr val="dk1"/>
                </a:solidFill>
                <a:latin typeface="Calibri"/>
                <a:ea typeface="Calibri"/>
                <a:cs typeface="Calibri"/>
                <a:sym typeface="Calibri"/>
              </a:rPr>
              <a:t>Referencia</a:t>
            </a:r>
            <a:r>
              <a:rPr lang="en-US" sz="1799" b="0" i="0" u="none" strike="noStrike" cap="none" dirty="0">
                <a:solidFill>
                  <a:schemeClr val="dk1"/>
                </a:solidFill>
                <a:latin typeface="Calibri"/>
                <a:ea typeface="Calibri"/>
                <a:cs typeface="Calibri"/>
                <a:sym typeface="Calibri"/>
              </a:rPr>
              <a:t>: PG&amp;E</a:t>
            </a: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B6E8E5A2-600C-9666-9019-8285A312FF47}"/>
              </a:ext>
            </a:extLst>
          </p:cNvPr>
          <p:cNvSpPr/>
          <p:nvPr/>
        </p:nvSpPr>
        <p:spPr>
          <a:xfrm rot="20174992">
            <a:off x="7160340" y="2802230"/>
            <a:ext cx="1598342" cy="3536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82B3"/>
                </a:solidFill>
              </a:rPr>
              <a:t>Plan de </a:t>
            </a:r>
            <a:r>
              <a:rPr lang="en-US" sz="1200" dirty="0" err="1">
                <a:solidFill>
                  <a:srgbClr val="0082B3"/>
                </a:solidFill>
              </a:rPr>
              <a:t>Emergencia</a:t>
            </a:r>
            <a:endParaRPr lang="en-US" sz="1200" dirty="0">
              <a:solidFill>
                <a:srgbClr val="0082B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E8ECBF-BACC-4ACD-A19A-F67ED8CB7D8F}"/>
              </a:ext>
            </a:extLst>
          </p:cNvPr>
          <p:cNvSpPr>
            <a:spLocks noGrp="1"/>
          </p:cNvSpPr>
          <p:nvPr>
            <p:ph type="title"/>
          </p:nvPr>
        </p:nvSpPr>
        <p:spPr/>
        <p:txBody>
          <a:bodyPr/>
          <a:lstStyle/>
          <a:p>
            <a:r>
              <a:rPr lang="es-ES" dirty="0">
                <a:solidFill>
                  <a:srgbClr val="0082B3"/>
                </a:solidFill>
                <a:latin typeface="Franklin Gothic Medium" panose="020B0603020102020204" pitchFamily="34" charset="0"/>
              </a:rPr>
              <a:t>Sobre nosotros</a:t>
            </a:r>
          </a:p>
        </p:txBody>
      </p:sp>
      <p:sp>
        <p:nvSpPr>
          <p:cNvPr id="3" name="Marcador de texto 2">
            <a:extLst>
              <a:ext uri="{FF2B5EF4-FFF2-40B4-BE49-F238E27FC236}">
                <a16:creationId xmlns:a16="http://schemas.microsoft.com/office/drawing/2014/main" id="{1386AB07-2D6D-42CD-9AA9-BC770FA533D5}"/>
              </a:ext>
            </a:extLst>
          </p:cNvPr>
          <p:cNvSpPr>
            <a:spLocks noGrp="1"/>
          </p:cNvSpPr>
          <p:nvPr>
            <p:ph type="body" idx="1"/>
          </p:nvPr>
        </p:nvSpPr>
        <p:spPr/>
        <p:txBody>
          <a:bodyPr/>
          <a:lstStyle/>
          <a:p>
            <a:pPr marL="114300" indent="0">
              <a:buNone/>
            </a:pPr>
            <a:endParaRPr lang="es-ES" dirty="0"/>
          </a:p>
        </p:txBody>
      </p:sp>
    </p:spTree>
    <p:extLst>
      <p:ext uri="{BB962C8B-B14F-4D97-AF65-F5344CB8AC3E}">
        <p14:creationId xmlns:p14="http://schemas.microsoft.com/office/powerpoint/2010/main" val="1306106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1"/>
          <p:cNvSpPr/>
          <p:nvPr/>
        </p:nvSpPr>
        <p:spPr>
          <a:xfrm>
            <a:off x="837981" y="28074"/>
            <a:ext cx="10512862"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dirty="0" err="1">
                <a:solidFill>
                  <a:srgbClr val="0082B3"/>
                </a:solidFill>
                <a:latin typeface="Franklin Gothic Medium" panose="020B0603020102020204" pitchFamily="34" charset="0"/>
                <a:ea typeface="Calibri"/>
                <a:cs typeface="Calibri"/>
                <a:sym typeface="Calibri"/>
              </a:rPr>
              <a:t>Brechas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en</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el</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apoyo</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407" name="Google Shape;407;p31"/>
          <p:cNvPicPr preferRelativeResize="0"/>
          <p:nvPr/>
        </p:nvPicPr>
        <p:blipFill rotWithShape="1">
          <a:blip r:embed="rId3">
            <a:alphaModFix/>
          </a:blip>
          <a:srcRect t="19565" r="3" b="2180"/>
          <a:stretch/>
        </p:blipFill>
        <p:spPr>
          <a:xfrm>
            <a:off x="437629" y="1854776"/>
            <a:ext cx="6234584" cy="3659232"/>
          </a:xfrm>
          <a:prstGeom prst="rect">
            <a:avLst/>
          </a:prstGeom>
          <a:noFill/>
          <a:ln>
            <a:noFill/>
          </a:ln>
        </p:spPr>
      </p:pic>
      <p:sp>
        <p:nvSpPr>
          <p:cNvPr id="408" name="Google Shape;408;p31"/>
          <p:cNvSpPr/>
          <p:nvPr/>
        </p:nvSpPr>
        <p:spPr>
          <a:xfrm>
            <a:off x="7001404" y="1711330"/>
            <a:ext cx="4718547" cy="3957782"/>
          </a:xfrm>
          <a:prstGeom prst="rect">
            <a:avLst/>
          </a:prstGeom>
          <a:noFill/>
          <a:ln>
            <a:noFill/>
          </a:ln>
        </p:spPr>
        <p:txBody>
          <a:bodyPr spcFirstLastPara="1" wrap="square" lIns="91425" tIns="45700" rIns="91425" bIns="45700" anchor="ctr" anchorCtr="0">
            <a:normAutofit/>
          </a:bodyPr>
          <a:lstStyle/>
          <a:p>
            <a:pPr marL="274320" marR="0" lvl="0" indent="-228600" algn="l" rtl="0">
              <a:lnSpc>
                <a:spcPct val="90000"/>
              </a:lnSpc>
              <a:spcBef>
                <a:spcPts val="0"/>
              </a:spcBef>
              <a:spcAft>
                <a:spcPts val="0"/>
              </a:spcAft>
              <a:buClr>
                <a:srgbClr val="595959"/>
              </a:buClr>
              <a:buSzPts val="1560"/>
              <a:buFont typeface="Arial"/>
              <a:buChar char="•"/>
            </a:pPr>
            <a:r>
              <a:rPr lang="en-US" sz="2000" b="0" i="0" u="none" strike="noStrike" cap="none" dirty="0" err="1">
                <a:solidFill>
                  <a:srgbClr val="595959"/>
                </a:solidFill>
                <a:latin typeface="Franklin Gothic Medium" panose="020B0603020102020204" pitchFamily="34" charset="0"/>
                <a:ea typeface="Calibri"/>
                <a:cs typeface="Calibri"/>
                <a:sym typeface="Calibri"/>
              </a:rPr>
              <a:t>Apoyo</a:t>
            </a:r>
            <a:r>
              <a:rPr lang="en-US" sz="2000" b="0" i="0" u="none" strike="noStrike" cap="none" dirty="0">
                <a:solidFill>
                  <a:srgbClr val="595959"/>
                </a:solidFill>
                <a:latin typeface="Franklin Gothic Medium" panose="020B0603020102020204" pitchFamily="34" charset="0"/>
                <a:ea typeface="Calibri"/>
                <a:cs typeface="Calibri"/>
                <a:sym typeface="Calibri"/>
              </a:rPr>
              <a:t> a las personas que no </a:t>
            </a:r>
            <a:r>
              <a:rPr lang="en-US" sz="2000" b="0" i="0" u="none" strike="noStrike" cap="none" dirty="0" err="1">
                <a:solidFill>
                  <a:srgbClr val="595959"/>
                </a:solidFill>
                <a:latin typeface="Franklin Gothic Medium" panose="020B0603020102020204" pitchFamily="34" charset="0"/>
                <a:ea typeface="Calibri"/>
                <a:cs typeface="Calibri"/>
                <a:sym typeface="Calibri"/>
              </a:rPr>
              <a:t>están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el</a:t>
            </a:r>
            <a:r>
              <a:rPr lang="en-US" sz="2000" dirty="0">
                <a:solidFill>
                  <a:srgbClr val="595959"/>
                </a:solidFill>
                <a:latin typeface="Franklin Gothic Medium" panose="020B0603020102020204" pitchFamily="34" charset="0"/>
                <a:ea typeface="Calibri"/>
                <a:cs typeface="Calibri"/>
                <a:sym typeface="Calibri"/>
              </a:rPr>
              <a:t> </a:t>
            </a:r>
            <a:r>
              <a:rPr lang="en-US" sz="2000" dirty="0" err="1">
                <a:solidFill>
                  <a:srgbClr val="595959"/>
                </a:solidFill>
                <a:latin typeface="Franklin Gothic Medium" panose="020B0603020102020204" pitchFamily="34" charset="0"/>
                <a:ea typeface="Calibri"/>
                <a:cs typeface="Calibri"/>
                <a:sym typeface="Calibri"/>
              </a:rPr>
              <a:t>programa</a:t>
            </a:r>
            <a:r>
              <a:rPr lang="en-US" sz="2000" dirty="0">
                <a:solidFill>
                  <a:srgbClr val="595959"/>
                </a:solidFill>
                <a:latin typeface="Franklin Gothic Medium" panose="020B0603020102020204" pitchFamily="34" charset="0"/>
                <a:ea typeface="Calibri"/>
                <a:cs typeface="Calibri"/>
                <a:sym typeface="Calibri"/>
              </a:rPr>
              <a:t> medical baseline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pero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necesitan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medicación</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refrigerada</a:t>
            </a:r>
            <a:r>
              <a:rPr lang="en-US" sz="2000" b="0" i="0" u="none" strike="noStrike" cap="none" dirty="0">
                <a:solidFill>
                  <a:srgbClr val="595959"/>
                </a:solidFill>
                <a:latin typeface="Franklin Gothic Medium" panose="020B0603020102020204" pitchFamily="34" charset="0"/>
                <a:ea typeface="Calibri"/>
                <a:cs typeface="Calibri"/>
                <a:sym typeface="Calibri"/>
              </a:rPr>
              <a:t> (por </a:t>
            </a:r>
            <a:r>
              <a:rPr lang="en-US" sz="2000" b="0" i="0" u="none" strike="noStrike" cap="none" dirty="0" err="1">
                <a:solidFill>
                  <a:srgbClr val="595959"/>
                </a:solidFill>
                <a:latin typeface="Franklin Gothic Medium" panose="020B0603020102020204" pitchFamily="34" charset="0"/>
                <a:ea typeface="Calibri"/>
                <a:cs typeface="Calibri"/>
                <a:sym typeface="Calibri"/>
              </a:rPr>
              <a:t>ejemplo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insulina</a:t>
            </a:r>
            <a:r>
              <a:rPr lang="en-US" sz="2000" b="0" i="0" u="none" strike="noStrike" cap="none" dirty="0">
                <a:solidFill>
                  <a:srgbClr val="595959"/>
                </a:solidFill>
                <a:latin typeface="Franklin Gothic Medium" panose="020B0603020102020204" pitchFamily="34" charset="0"/>
                <a:ea typeface="Calibri"/>
                <a:cs typeface="Calibri"/>
                <a:sym typeface="Calibri"/>
              </a:rPr>
              <a:t>) u </a:t>
            </a:r>
            <a:r>
              <a:rPr lang="en-US" sz="2000" b="0" i="0" u="none" strike="noStrike" cap="none" dirty="0" err="1">
                <a:solidFill>
                  <a:srgbClr val="595959"/>
                </a:solidFill>
                <a:latin typeface="Franklin Gothic Medium" panose="020B0603020102020204" pitchFamily="34" charset="0"/>
                <a:ea typeface="Calibri"/>
                <a:cs typeface="Calibri"/>
                <a:sym typeface="Calibri"/>
              </a:rPr>
              <a:t>otros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equipos</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560"/>
              <a:buFont typeface="Arial"/>
              <a:buChar char="•"/>
            </a:pPr>
            <a:r>
              <a:rPr lang="en-US" sz="2000" dirty="0">
                <a:solidFill>
                  <a:srgbClr val="595959"/>
                </a:solidFill>
                <a:latin typeface="Franklin Gothic Medium" panose="020B0603020102020204" pitchFamily="34" charset="0"/>
                <a:ea typeface="Calibri"/>
                <a:cs typeface="Calibri"/>
                <a:sym typeface="Calibri"/>
              </a:rPr>
              <a:t>Medical baseline</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tiene</a:t>
            </a:r>
            <a:r>
              <a:rPr lang="en-US" sz="2000" b="0" i="0" u="none" strike="noStrike" cap="none" dirty="0">
                <a:solidFill>
                  <a:srgbClr val="595959"/>
                </a:solidFill>
                <a:latin typeface="Franklin Gothic Medium" panose="020B0603020102020204" pitchFamily="34" charset="0"/>
                <a:ea typeface="Calibri"/>
                <a:cs typeface="Calibri"/>
                <a:sym typeface="Calibri"/>
              </a:rPr>
              <a:t> una gran barrera de </a:t>
            </a:r>
            <a:r>
              <a:rPr lang="en-US" sz="2000" b="0" i="0" u="none" strike="noStrike" cap="none" dirty="0" err="1">
                <a:solidFill>
                  <a:srgbClr val="595959"/>
                </a:solidFill>
                <a:latin typeface="Franklin Gothic Medium" panose="020B0603020102020204" pitchFamily="34" charset="0"/>
                <a:ea typeface="Calibri"/>
                <a:cs typeface="Calibri"/>
                <a:sym typeface="Calibri"/>
              </a:rPr>
              <a:t>acceso</a:t>
            </a:r>
            <a:r>
              <a:rPr lang="en-US" sz="2000" b="0" i="0" u="none" strike="noStrike" cap="none" dirty="0">
                <a:solidFill>
                  <a:srgbClr val="595959"/>
                </a:solidFill>
                <a:latin typeface="Franklin Gothic Medium" panose="020B0603020102020204" pitchFamily="34" charset="0"/>
                <a:ea typeface="Calibri"/>
                <a:cs typeface="Calibri"/>
                <a:sym typeface="Calibri"/>
              </a:rPr>
              <a:t> con la </a:t>
            </a:r>
            <a:r>
              <a:rPr lang="en-US" sz="2000" b="0" i="0" u="none" strike="noStrike" cap="none" dirty="0" err="1">
                <a:solidFill>
                  <a:srgbClr val="595959"/>
                </a:solidFill>
                <a:latin typeface="Franklin Gothic Medium" panose="020B0603020102020204" pitchFamily="34" charset="0"/>
                <a:ea typeface="Calibri"/>
                <a:cs typeface="Calibri"/>
                <a:sym typeface="Calibri"/>
              </a:rPr>
              <a:t>documentación</a:t>
            </a:r>
            <a:r>
              <a:rPr lang="en-US" sz="2000" b="0" i="0" u="none" strike="noStrike" cap="none" dirty="0">
                <a:solidFill>
                  <a:srgbClr val="595959"/>
                </a:solidFill>
                <a:latin typeface="Franklin Gothic Medium" panose="020B0603020102020204" pitchFamily="34" charset="0"/>
                <a:ea typeface="Calibri"/>
                <a:cs typeface="Calibri"/>
                <a:sym typeface="Calibri"/>
              </a:rPr>
              <a:t> y </a:t>
            </a:r>
            <a:r>
              <a:rPr lang="en-US" sz="2000" b="0" i="0" u="none" strike="noStrike" cap="none" dirty="0" err="1">
                <a:solidFill>
                  <a:srgbClr val="595959"/>
                </a:solidFill>
                <a:latin typeface="Franklin Gothic Medium" panose="020B0603020102020204" pitchFamily="34" charset="0"/>
                <a:ea typeface="Calibri"/>
                <a:cs typeface="Calibri"/>
                <a:sym typeface="Calibri"/>
              </a:rPr>
              <a:t>puede</a:t>
            </a:r>
            <a:r>
              <a:rPr lang="en-US" sz="2000" b="0" i="0" u="none" strike="noStrike" cap="none" dirty="0">
                <a:solidFill>
                  <a:srgbClr val="595959"/>
                </a:solidFill>
                <a:latin typeface="Franklin Gothic Medium" panose="020B0603020102020204" pitchFamily="34" charset="0"/>
                <a:ea typeface="Calibri"/>
                <a:cs typeface="Calibri"/>
                <a:sym typeface="Calibri"/>
              </a:rPr>
              <a:t> ser </a:t>
            </a:r>
            <a:r>
              <a:rPr lang="en-US" sz="2000" b="0" i="0" u="none" strike="noStrike" cap="none" dirty="0" err="1">
                <a:solidFill>
                  <a:srgbClr val="595959"/>
                </a:solidFill>
                <a:latin typeface="Franklin Gothic Medium" panose="020B0603020102020204" pitchFamily="34" charset="0"/>
                <a:ea typeface="Calibri"/>
                <a:cs typeface="Calibri"/>
                <a:sym typeface="Calibri"/>
              </a:rPr>
              <a:t>difícil</a:t>
            </a:r>
            <a:r>
              <a:rPr lang="en-US" sz="2000" b="0" i="0" u="none" strike="noStrike" cap="none" dirty="0">
                <a:solidFill>
                  <a:srgbClr val="595959"/>
                </a:solidFill>
                <a:latin typeface="Franklin Gothic Medium" panose="020B0603020102020204" pitchFamily="34" charset="0"/>
                <a:ea typeface="Calibri"/>
                <a:cs typeface="Calibri"/>
                <a:sym typeface="Calibri"/>
              </a:rPr>
              <a:t> para las personas con bajo </a:t>
            </a:r>
            <a:r>
              <a:rPr lang="en-US" sz="2000" b="0" i="0" u="none" strike="noStrike" cap="none" dirty="0" err="1">
                <a:solidFill>
                  <a:srgbClr val="595959"/>
                </a:solidFill>
                <a:latin typeface="Franklin Gothic Medium" panose="020B0603020102020204" pitchFamily="34" charset="0"/>
                <a:ea typeface="Calibri"/>
                <a:cs typeface="Calibri"/>
                <a:sym typeface="Calibri"/>
              </a:rPr>
              <a:t>nivel</a:t>
            </a:r>
            <a:r>
              <a:rPr lang="en-US" sz="2000" b="0" i="0" u="none" strike="noStrike" cap="none" dirty="0">
                <a:solidFill>
                  <a:srgbClr val="595959"/>
                </a:solidFill>
                <a:latin typeface="Franklin Gothic Medium" panose="020B0603020102020204" pitchFamily="34" charset="0"/>
                <a:ea typeface="Calibri"/>
                <a:cs typeface="Calibri"/>
                <a:sym typeface="Calibri"/>
              </a:rPr>
              <a:t> de </a:t>
            </a:r>
            <a:r>
              <a:rPr lang="en-US" sz="2000" b="0" i="0" u="none" strike="noStrike" cap="none" dirty="0" err="1">
                <a:solidFill>
                  <a:srgbClr val="595959"/>
                </a:solidFill>
                <a:latin typeface="Franklin Gothic Medium" panose="020B0603020102020204" pitchFamily="34" charset="0"/>
                <a:ea typeface="Calibri"/>
                <a:cs typeface="Calibri"/>
                <a:sym typeface="Calibri"/>
              </a:rPr>
              <a:t>inglés</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si</a:t>
            </a:r>
            <a:r>
              <a:rPr lang="en-US" sz="2000" b="0" i="0" u="none" strike="noStrike" cap="none" dirty="0">
                <a:solidFill>
                  <a:srgbClr val="595959"/>
                </a:solidFill>
                <a:latin typeface="Franklin Gothic Medium" panose="020B0603020102020204" pitchFamily="34" charset="0"/>
                <a:ea typeface="Calibri"/>
                <a:cs typeface="Calibri"/>
                <a:sym typeface="Calibri"/>
              </a:rPr>
              <a:t> </a:t>
            </a:r>
            <a:r>
              <a:rPr lang="en-US" sz="2000" b="0" i="0" u="none" strike="noStrike" cap="none" dirty="0" err="1">
                <a:solidFill>
                  <a:srgbClr val="595959"/>
                </a:solidFill>
                <a:latin typeface="Franklin Gothic Medium" panose="020B0603020102020204" pitchFamily="34" charset="0"/>
                <a:ea typeface="Calibri"/>
                <a:cs typeface="Calibri"/>
                <a:sym typeface="Calibri"/>
              </a:rPr>
              <a:t>cumplen</a:t>
            </a:r>
            <a:r>
              <a:rPr lang="en-US" sz="2000" b="0" i="0" u="none" strike="noStrike" cap="none" dirty="0">
                <a:solidFill>
                  <a:srgbClr val="595959"/>
                </a:solidFill>
                <a:latin typeface="Franklin Gothic Medium" panose="020B0603020102020204" pitchFamily="34" charset="0"/>
                <a:ea typeface="Calibri"/>
                <a:cs typeface="Calibri"/>
                <a:sym typeface="Calibri"/>
              </a:rPr>
              <a:t> los </a:t>
            </a:r>
            <a:r>
              <a:rPr lang="en-US" sz="2000" b="0" i="0" u="none" strike="noStrike" cap="none" dirty="0" err="1">
                <a:solidFill>
                  <a:srgbClr val="595959"/>
                </a:solidFill>
                <a:latin typeface="Franklin Gothic Medium" panose="020B0603020102020204" pitchFamily="34" charset="0"/>
                <a:ea typeface="Calibri"/>
                <a:cs typeface="Calibri"/>
                <a:sym typeface="Calibri"/>
              </a:rPr>
              <a:t>requisitos</a:t>
            </a:r>
            <a:r>
              <a:rPr lang="en-US" sz="2000" b="0" i="0" u="none" strike="noStrike" cap="none" dirty="0">
                <a:solidFill>
                  <a:srgbClr val="595959"/>
                </a:solidFill>
                <a:latin typeface="Franklin Gothic Medium" panose="020B0603020102020204" pitchFamily="34" charset="0"/>
                <a:ea typeface="Calibri"/>
                <a:cs typeface="Calibri"/>
                <a:sym typeface="Calibri"/>
              </a:rPr>
              <a:t>.</a:t>
            </a:r>
            <a:endParaRPr sz="200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409" name="Google Shape;409;p31"/>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20</a:t>
            </a:fld>
            <a:endParaRPr sz="1200" b="0" i="0" u="none" strike="noStrike" cap="none">
              <a:solidFill>
                <a:srgbClr val="595959"/>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3"/>
          <p:cNvSpPr/>
          <p:nvPr/>
        </p:nvSpPr>
        <p:spPr>
          <a:xfrm>
            <a:off x="275665" y="1155848"/>
            <a:ext cx="7401485" cy="5364107"/>
          </a:xfrm>
          <a:prstGeom prst="rect">
            <a:avLst/>
          </a:prstGeom>
          <a:noFill/>
          <a:ln>
            <a:noFill/>
          </a:ln>
        </p:spPr>
        <p:txBody>
          <a:bodyPr spcFirstLastPara="1" wrap="square" lIns="91425" tIns="45700" rIns="91425" bIns="45700" anchor="ctr" anchorCtr="0">
            <a:noAutofit/>
          </a:bodyPr>
          <a:lstStyle/>
          <a:p>
            <a:pPr marL="274320" marR="0" lvl="0" indent="-228600" algn="l" rtl="0">
              <a:lnSpc>
                <a:spcPct val="90000"/>
              </a:lnSpc>
              <a:spcBef>
                <a:spcPts val="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Rellene</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medicamentos</a:t>
            </a:r>
            <a:r>
              <a:rPr lang="en-US" sz="1700" b="0" i="0" u="none" strike="noStrike" cap="none" dirty="0">
                <a:solidFill>
                  <a:schemeClr val="dk1"/>
                </a:solidFill>
                <a:latin typeface="Franklin Gothic Medium" panose="020B0603020102020204" pitchFamily="34" charset="0"/>
                <a:ea typeface="Calibri"/>
                <a:cs typeface="Calibri"/>
                <a:sym typeface="Calibri"/>
              </a:rPr>
              <a:t> con </a:t>
            </a:r>
            <a:r>
              <a:rPr lang="en-US" sz="1700" b="0" i="0" u="none" strike="noStrike" cap="none" dirty="0" err="1">
                <a:solidFill>
                  <a:schemeClr val="dk1"/>
                </a:solidFill>
                <a:latin typeface="Franklin Gothic Medium" panose="020B0603020102020204" pitchFamily="34" charset="0"/>
                <a:ea typeface="Calibri"/>
                <a:cs typeface="Calibri"/>
                <a:sym typeface="Calibri"/>
              </a:rPr>
              <a:t>antelación</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Abastézcase</a:t>
            </a:r>
            <a:r>
              <a:rPr lang="en-US" sz="1700" b="0" i="0" u="none" strike="noStrike" cap="none" dirty="0">
                <a:solidFill>
                  <a:schemeClr val="dk1"/>
                </a:solidFill>
                <a:latin typeface="Franklin Gothic Medium" panose="020B0603020102020204" pitchFamily="34" charset="0"/>
                <a:ea typeface="Calibri"/>
                <a:cs typeface="Calibri"/>
                <a:sym typeface="Calibri"/>
              </a:rPr>
              <a:t> de </a:t>
            </a:r>
            <a:r>
              <a:rPr lang="en-US" sz="1700" b="0" i="0" u="none" strike="noStrike" cap="none" dirty="0" err="1">
                <a:solidFill>
                  <a:schemeClr val="dk1"/>
                </a:solidFill>
                <a:latin typeface="Franklin Gothic Medium" panose="020B0603020102020204" pitchFamily="34" charset="0"/>
                <a:ea typeface="Calibri"/>
                <a:cs typeface="Calibri"/>
                <a:sym typeface="Calibri"/>
              </a:rPr>
              <a:t>alimentos</a:t>
            </a:r>
            <a:r>
              <a:rPr lang="en-US" sz="1700" b="0" i="0" u="none" strike="noStrike" cap="none" dirty="0">
                <a:solidFill>
                  <a:schemeClr val="dk1"/>
                </a:solidFill>
                <a:latin typeface="Franklin Gothic Medium" panose="020B0603020102020204" pitchFamily="34" charset="0"/>
                <a:ea typeface="Calibri"/>
                <a:cs typeface="Calibri"/>
                <a:sym typeface="Calibri"/>
              </a:rPr>
              <a:t> no </a:t>
            </a:r>
            <a:r>
              <a:rPr lang="en-US" sz="1700" b="0" i="0" u="none" strike="noStrike" cap="none" dirty="0" err="1">
                <a:solidFill>
                  <a:schemeClr val="dk1"/>
                </a:solidFill>
                <a:latin typeface="Franklin Gothic Medium" panose="020B0603020102020204" pitchFamily="34" charset="0"/>
                <a:ea typeface="Calibri"/>
                <a:cs typeface="Calibri"/>
                <a:sym typeface="Calibri"/>
              </a:rPr>
              <a:t>perecederos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a:solidFill>
                  <a:schemeClr val="dk1"/>
                </a:solidFill>
                <a:latin typeface="Franklin Gothic Medium" panose="020B0603020102020204" pitchFamily="34" charset="0"/>
                <a:ea typeface="Calibri"/>
                <a:cs typeface="Calibri"/>
                <a:sym typeface="Calibri"/>
              </a:rPr>
              <a:t>Prepare </a:t>
            </a:r>
            <a:r>
              <a:rPr lang="en-US" sz="1700" b="0" i="0" u="none" strike="noStrike" cap="none" dirty="0" err="1">
                <a:solidFill>
                  <a:schemeClr val="dk1"/>
                </a:solidFill>
                <a:latin typeface="Franklin Gothic Medium" panose="020B0603020102020204" pitchFamily="34" charset="0"/>
                <a:ea typeface="Calibri"/>
                <a:cs typeface="Calibri"/>
                <a:sym typeface="Calibri"/>
              </a:rPr>
              <a:t>su</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propio</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hielo</a:t>
            </a:r>
            <a:r>
              <a:rPr lang="en-US" sz="1700" b="0" i="0" u="none" strike="noStrike" cap="none" dirty="0">
                <a:solidFill>
                  <a:schemeClr val="dk1"/>
                </a:solidFill>
                <a:latin typeface="Franklin Gothic Medium" panose="020B0603020102020204" pitchFamily="34" charset="0"/>
                <a:ea typeface="Calibri"/>
                <a:cs typeface="Calibri"/>
                <a:sym typeface="Calibri"/>
              </a:rPr>
              <a:t> para </a:t>
            </a:r>
            <a:r>
              <a:rPr lang="en-US" sz="1700" b="0" i="0" u="none" strike="noStrike" cap="none" dirty="0" err="1">
                <a:solidFill>
                  <a:schemeClr val="dk1"/>
                </a:solidFill>
                <a:latin typeface="Franklin Gothic Medium" panose="020B0603020102020204" pitchFamily="34" charset="0"/>
                <a:ea typeface="Calibri"/>
                <a:cs typeface="Calibri"/>
                <a:sym typeface="Calibri"/>
              </a:rPr>
              <a:t>enfriar</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alimentos</a:t>
            </a:r>
            <a:r>
              <a:rPr lang="en-US" sz="1700" b="0" i="0" u="none" strike="noStrike" cap="none" dirty="0">
                <a:solidFill>
                  <a:schemeClr val="dk1"/>
                </a:solidFill>
                <a:latin typeface="Franklin Gothic Medium" panose="020B0603020102020204" pitchFamily="34" charset="0"/>
                <a:ea typeface="Calibri"/>
                <a:cs typeface="Calibri"/>
                <a:sym typeface="Calibri"/>
              </a:rPr>
              <a:t> y </a:t>
            </a:r>
            <a:r>
              <a:rPr lang="en-US" sz="1700" b="0" i="0" u="none" strike="noStrike" cap="none" dirty="0" err="1">
                <a:solidFill>
                  <a:schemeClr val="dk1"/>
                </a:solidFill>
                <a:latin typeface="Franklin Gothic Medium" panose="020B0603020102020204" pitchFamily="34" charset="0"/>
                <a:ea typeface="Calibri"/>
                <a:cs typeface="Calibri"/>
                <a:sym typeface="Calibri"/>
              </a:rPr>
              <a:t>limite</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apertura</a:t>
            </a:r>
            <a:r>
              <a:rPr lang="en-US" sz="1700" b="0" i="0" u="none" strike="noStrike" cap="none" dirty="0">
                <a:solidFill>
                  <a:schemeClr val="dk1"/>
                </a:solidFill>
                <a:latin typeface="Franklin Gothic Medium" panose="020B0603020102020204" pitchFamily="34" charset="0"/>
                <a:ea typeface="Calibri"/>
                <a:cs typeface="Calibri"/>
                <a:sym typeface="Calibri"/>
              </a:rPr>
              <a:t> del </a:t>
            </a:r>
            <a:r>
              <a:rPr lang="en-US" sz="1700" dirty="0" err="1">
                <a:solidFill>
                  <a:schemeClr val="dk1"/>
                </a:solidFill>
                <a:latin typeface="Franklin Gothic Medium" panose="020B0603020102020204" pitchFamily="34" charset="0"/>
                <a:ea typeface="Calibri"/>
                <a:cs typeface="Calibri"/>
                <a:sym typeface="Calibri"/>
              </a:rPr>
              <a:t>refrigerador</a:t>
            </a:r>
            <a:r>
              <a:rPr lang="en-US" sz="1700" b="0" i="0" u="none" strike="noStrike" cap="none" dirty="0">
                <a:solidFill>
                  <a:schemeClr val="dk1"/>
                </a:solidFill>
                <a:latin typeface="Franklin Gothic Medium" panose="020B0603020102020204" pitchFamily="34" charset="0"/>
                <a:ea typeface="Calibri"/>
                <a:cs typeface="Calibri"/>
                <a:sym typeface="Calibri"/>
              </a:rPr>
              <a:t> una </a:t>
            </a:r>
            <a:r>
              <a:rPr lang="en-US" sz="1700" b="0" i="0" u="none" strike="noStrike" cap="none" dirty="0" err="1">
                <a:solidFill>
                  <a:schemeClr val="dk1"/>
                </a:solidFill>
                <a:latin typeface="Franklin Gothic Medium" panose="020B0603020102020204" pitchFamily="34" charset="0"/>
                <a:ea typeface="Calibri"/>
                <a:cs typeface="Calibri"/>
                <a:sym typeface="Calibri"/>
              </a:rPr>
              <a:t>vez</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cortada</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electricidad</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Encuentre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compañeros</a:t>
            </a:r>
            <a:r>
              <a:rPr lang="en-US" sz="1700" b="0" i="0" u="none" strike="noStrike" cap="none" dirty="0">
                <a:solidFill>
                  <a:schemeClr val="dk1"/>
                </a:solidFill>
                <a:latin typeface="Franklin Gothic Medium" panose="020B0603020102020204" pitchFamily="34" charset="0"/>
                <a:ea typeface="Calibri"/>
                <a:cs typeface="Calibri"/>
                <a:sym typeface="Calibri"/>
              </a:rPr>
              <a:t>" para los que </a:t>
            </a:r>
            <a:r>
              <a:rPr lang="en-US" sz="1700" b="0" i="0" u="none" strike="noStrike" cap="none" dirty="0" err="1">
                <a:solidFill>
                  <a:schemeClr val="dk1"/>
                </a:solidFill>
                <a:latin typeface="Franklin Gothic Medium" panose="020B0603020102020204" pitchFamily="34" charset="0"/>
                <a:ea typeface="Calibri"/>
                <a:cs typeface="Calibri"/>
                <a:sym typeface="Calibri"/>
              </a:rPr>
              <a:t>viven</a:t>
            </a:r>
            <a:r>
              <a:rPr lang="en-US" sz="1700" b="0" i="0" u="none" strike="noStrike" cap="none" dirty="0">
                <a:solidFill>
                  <a:schemeClr val="dk1"/>
                </a:solidFill>
                <a:latin typeface="Franklin Gothic Medium" panose="020B0603020102020204" pitchFamily="34" charset="0"/>
                <a:ea typeface="Calibri"/>
                <a:cs typeface="Calibri"/>
                <a:sym typeface="Calibri"/>
              </a:rPr>
              <a:t> solos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Llame</a:t>
            </a:r>
            <a:r>
              <a:rPr lang="en-US" sz="1700" b="0" i="0" u="none" strike="noStrike" cap="none" dirty="0">
                <a:solidFill>
                  <a:schemeClr val="dk1"/>
                </a:solidFill>
                <a:latin typeface="Franklin Gothic Medium" panose="020B0603020102020204" pitchFamily="34" charset="0"/>
                <a:ea typeface="Calibri"/>
                <a:cs typeface="Calibri"/>
                <a:sym typeface="Calibri"/>
              </a:rPr>
              <a:t> al 2-1-1 o a la </a:t>
            </a:r>
            <a:r>
              <a:rPr lang="en-US" sz="1700" i="0" u="sng" strike="noStrike" cap="none" dirty="0" err="1">
                <a:solidFill>
                  <a:schemeClr val="dk1"/>
                </a:solidFill>
                <a:latin typeface="Franklin Gothic Medium" panose="020B0603020102020204" pitchFamily="34" charset="0"/>
                <a:ea typeface="Calibri"/>
                <a:cs typeface="Calibri"/>
                <a:sym typeface="Calibri"/>
              </a:rPr>
              <a:t>línea</a:t>
            </a:r>
            <a:r>
              <a:rPr lang="en-US" sz="1700" i="0" u="sng" strike="noStrike" cap="none" dirty="0">
                <a:solidFill>
                  <a:schemeClr val="dk1"/>
                </a:solidFill>
                <a:latin typeface="Franklin Gothic Medium" panose="020B0603020102020204" pitchFamily="34" charset="0"/>
                <a:ea typeface="Calibri"/>
                <a:cs typeface="Calibri"/>
                <a:sym typeface="Calibri"/>
              </a:rPr>
              <a:t> </a:t>
            </a:r>
            <a:r>
              <a:rPr lang="en-US" sz="1700" i="0" u="sng" strike="noStrike" cap="none" dirty="0" err="1">
                <a:solidFill>
                  <a:schemeClr val="dk1"/>
                </a:solidFill>
                <a:latin typeface="Franklin Gothic Medium" panose="020B0603020102020204" pitchFamily="34" charset="0"/>
                <a:ea typeface="Calibri"/>
                <a:cs typeface="Calibri"/>
                <a:sym typeface="Calibri"/>
              </a:rPr>
              <a:t>directa</a:t>
            </a:r>
            <a:r>
              <a:rPr lang="en-US" sz="1700" i="0" u="sng" strike="noStrike" cap="none" dirty="0">
                <a:solidFill>
                  <a:schemeClr val="dk1"/>
                </a:solidFill>
                <a:latin typeface="Franklin Gothic Medium" panose="020B0603020102020204" pitchFamily="34" charset="0"/>
                <a:ea typeface="Calibri"/>
                <a:cs typeface="Calibri"/>
                <a:sym typeface="Calibri"/>
              </a:rPr>
              <a:t> para </a:t>
            </a:r>
            <a:r>
              <a:rPr lang="en-US" sz="1700" i="0" u="sng" strike="noStrike" cap="none" dirty="0" err="1">
                <a:solidFill>
                  <a:schemeClr val="dk1"/>
                </a:solidFill>
                <a:latin typeface="Franklin Gothic Medium" panose="020B0603020102020204" pitchFamily="34" charset="0"/>
                <a:ea typeface="Calibri"/>
                <a:cs typeface="Calibri"/>
                <a:sym typeface="Calibri"/>
              </a:rPr>
              <a:t>cortes</a:t>
            </a:r>
            <a:r>
              <a:rPr lang="en-US" sz="1700" i="0" u="sng" strike="noStrike" cap="none" dirty="0">
                <a:solidFill>
                  <a:schemeClr val="dk1"/>
                </a:solidFill>
                <a:latin typeface="Franklin Gothic Medium" panose="020B0603020102020204" pitchFamily="34" charset="0"/>
                <a:ea typeface="Calibri"/>
                <a:cs typeface="Calibri"/>
                <a:sym typeface="Calibri"/>
              </a:rPr>
              <a:t> de </a:t>
            </a:r>
            <a:r>
              <a:rPr lang="en-US" sz="1700" i="0" u="sng" strike="noStrike" cap="none" dirty="0" err="1">
                <a:solidFill>
                  <a:schemeClr val="dk1"/>
                </a:solidFill>
                <a:latin typeface="Franklin Gothic Medium" panose="020B0603020102020204" pitchFamily="34" charset="0"/>
                <a:ea typeface="Calibri"/>
                <a:cs typeface="Calibri"/>
                <a:sym typeface="Calibri"/>
              </a:rPr>
              <a:t>energía</a:t>
            </a:r>
            <a:r>
              <a:rPr lang="en-US" sz="1700" i="0" u="sng" strike="noStrike" cap="none" dirty="0">
                <a:solidFill>
                  <a:schemeClr val="dk1"/>
                </a:solidFill>
                <a:latin typeface="Franklin Gothic Medium" panose="020B0603020102020204" pitchFamily="34" charset="0"/>
                <a:ea typeface="Calibri"/>
                <a:cs typeface="Calibri"/>
                <a:sym typeface="Calibri"/>
              </a:rPr>
              <a:t> no </a:t>
            </a:r>
            <a:r>
              <a:rPr lang="en-US" sz="1700" i="0" u="sng" strike="noStrike" cap="none" dirty="0" err="1">
                <a:solidFill>
                  <a:schemeClr val="dk1"/>
                </a:solidFill>
                <a:latin typeface="Franklin Gothic Medium" panose="020B0603020102020204" pitchFamily="34" charset="0"/>
                <a:ea typeface="Calibri"/>
                <a:cs typeface="Calibri"/>
                <a:sym typeface="Calibri"/>
              </a:rPr>
              <a:t>urgentes</a:t>
            </a:r>
            <a:r>
              <a:rPr lang="en-US" sz="1700" i="0" u="sng"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a:solidFill>
                  <a:schemeClr val="dk1"/>
                </a:solidFill>
                <a:latin typeface="Franklin Gothic Medium" panose="020B0603020102020204" pitchFamily="34" charset="0"/>
                <a:ea typeface="Calibri"/>
                <a:cs typeface="Calibri"/>
                <a:sym typeface="Calibri"/>
              </a:rPr>
              <a:t>al 833-284-3473 para </a:t>
            </a:r>
            <a:r>
              <a:rPr lang="en-US" sz="1700" b="0" i="0" u="none" strike="noStrike" cap="none" dirty="0" err="1">
                <a:solidFill>
                  <a:schemeClr val="dk1"/>
                </a:solidFill>
                <a:latin typeface="Franklin Gothic Medium" panose="020B0603020102020204" pitchFamily="34" charset="0"/>
                <a:ea typeface="Calibri"/>
                <a:cs typeface="Calibri"/>
                <a:sym typeface="Calibri"/>
              </a:rPr>
              <a:t>solicitar</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ayuda</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s-ES" sz="1700" b="0" i="0" u="none" strike="noStrike" cap="none" dirty="0">
                <a:solidFill>
                  <a:schemeClr val="dk1"/>
                </a:solidFill>
                <a:latin typeface="Franklin Gothic Medium" panose="020B0603020102020204" pitchFamily="34" charset="0"/>
                <a:ea typeface="Calibri"/>
                <a:cs typeface="Calibri"/>
                <a:sym typeface="Calibri"/>
              </a:rPr>
              <a:t>Disponga de llaves de respaldo para llaves y cerraduras electrónicas</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a:solidFill>
                  <a:schemeClr val="dk1"/>
                </a:solidFill>
                <a:latin typeface="Franklin Gothic Medium" panose="020B0603020102020204" pitchFamily="34" charset="0"/>
                <a:ea typeface="Calibri"/>
                <a:cs typeface="Calibri"/>
                <a:sym typeface="Calibri"/>
              </a:rPr>
              <a:t>Durante </a:t>
            </a:r>
            <a:r>
              <a:rPr lang="en-US" sz="1700" b="0" i="0" u="none" strike="noStrike" cap="none" dirty="0" err="1">
                <a:solidFill>
                  <a:schemeClr val="dk1"/>
                </a:solidFill>
                <a:latin typeface="Franklin Gothic Medium" panose="020B0603020102020204" pitchFamily="34" charset="0"/>
                <a:ea typeface="Calibri"/>
                <a:cs typeface="Calibri"/>
                <a:sym typeface="Calibri"/>
              </a:rPr>
              <a:t>el</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corte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desenchufe</a:t>
            </a:r>
            <a:r>
              <a:rPr lang="en-US" sz="1700" b="0" i="0" u="none" strike="noStrike" cap="none" dirty="0">
                <a:solidFill>
                  <a:schemeClr val="dk1"/>
                </a:solidFill>
                <a:latin typeface="Franklin Gothic Medium" panose="020B0603020102020204" pitchFamily="34" charset="0"/>
                <a:ea typeface="Calibri"/>
                <a:cs typeface="Calibri"/>
                <a:sym typeface="Calibri"/>
              </a:rPr>
              <a:t> los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electrodomésticos</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grandes</a:t>
            </a:r>
            <a:r>
              <a:rPr lang="en-US" sz="1700" b="0" i="0" u="none" strike="noStrike" cap="none" dirty="0">
                <a:solidFill>
                  <a:schemeClr val="dk1"/>
                </a:solidFill>
                <a:latin typeface="Franklin Gothic Medium" panose="020B0603020102020204" pitchFamily="34" charset="0"/>
                <a:ea typeface="Calibri"/>
                <a:cs typeface="Calibri"/>
                <a:sym typeface="Calibri"/>
              </a:rPr>
              <a:t> que </a:t>
            </a:r>
            <a:r>
              <a:rPr lang="en-US" sz="1700" b="0" i="0" u="none" strike="noStrike" cap="none" dirty="0" err="1">
                <a:solidFill>
                  <a:schemeClr val="dk1"/>
                </a:solidFill>
                <a:latin typeface="Franklin Gothic Medium" panose="020B0603020102020204" pitchFamily="34" charset="0"/>
                <a:ea typeface="Calibri"/>
                <a:cs typeface="Calibri"/>
                <a:sym typeface="Calibri"/>
              </a:rPr>
              <a:t>puedan</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sobrecargarse</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cuando</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vuelva</a:t>
            </a:r>
            <a:r>
              <a:rPr lang="en-US" sz="1700" b="0" i="0" u="none" strike="noStrike" cap="none" dirty="0">
                <a:solidFill>
                  <a:schemeClr val="dk1"/>
                </a:solidFill>
                <a:latin typeface="Franklin Gothic Medium" panose="020B0603020102020204" pitchFamily="34" charset="0"/>
                <a:ea typeface="Calibri"/>
                <a:cs typeface="Calibri"/>
                <a:sym typeface="Calibri"/>
              </a:rPr>
              <a:t> la </a:t>
            </a:r>
            <a:r>
              <a:rPr lang="en-US" sz="1700" b="0" i="0" u="none" strike="noStrike" cap="none" dirty="0" err="1">
                <a:solidFill>
                  <a:schemeClr val="dk1"/>
                </a:solidFill>
                <a:latin typeface="Franklin Gothic Medium" panose="020B0603020102020204" pitchFamily="34" charset="0"/>
                <a:ea typeface="Calibri"/>
                <a:cs typeface="Calibri"/>
                <a:sym typeface="Calibri"/>
              </a:rPr>
              <a:t>electricidad</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1700" b="0" i="0" u="none" strike="noStrike" cap="none" dirty="0" err="1">
                <a:solidFill>
                  <a:schemeClr val="dk1"/>
                </a:solidFill>
                <a:latin typeface="Franklin Gothic Medium" panose="020B0603020102020204" pitchFamily="34" charset="0"/>
                <a:ea typeface="Calibri"/>
                <a:cs typeface="Calibri"/>
                <a:sym typeface="Calibri"/>
              </a:rPr>
              <a:t>Tenga</a:t>
            </a:r>
            <a:r>
              <a:rPr lang="en-US" sz="1700" b="0" i="0" u="none" strike="noStrike" cap="none" dirty="0">
                <a:solidFill>
                  <a:schemeClr val="dk1"/>
                </a:solidFill>
                <a:latin typeface="Franklin Gothic Medium" panose="020B0603020102020204" pitchFamily="34" charset="0"/>
                <a:ea typeface="Calibri"/>
                <a:cs typeface="Calibri"/>
                <a:sym typeface="Calibri"/>
              </a:rPr>
              <a:t> a mano </a:t>
            </a:r>
            <a:r>
              <a:rPr lang="en-US" sz="1700" b="0" i="0" u="none" strike="noStrike" cap="none" dirty="0" err="1">
                <a:solidFill>
                  <a:schemeClr val="dk1"/>
                </a:solidFill>
                <a:latin typeface="Franklin Gothic Medium" panose="020B0603020102020204" pitchFamily="34" charset="0"/>
                <a:ea typeface="Calibri"/>
                <a:cs typeface="Calibri"/>
                <a:sym typeface="Calibri"/>
              </a:rPr>
              <a:t>linternas</a:t>
            </a:r>
            <a:r>
              <a:rPr lang="en-US" sz="1700" b="0" i="0" u="none" strike="noStrike" cap="none" dirty="0">
                <a:solidFill>
                  <a:schemeClr val="dk1"/>
                </a:solidFill>
                <a:latin typeface="Franklin Gothic Medium" panose="020B0603020102020204" pitchFamily="34" charset="0"/>
                <a:ea typeface="Calibri"/>
                <a:cs typeface="Calibri"/>
                <a:sym typeface="Calibri"/>
              </a:rPr>
              <a:t> y </a:t>
            </a:r>
            <a:r>
              <a:rPr lang="en-US" sz="1700" b="0" i="0" u="none" strike="noStrike" cap="none" dirty="0" err="1">
                <a:solidFill>
                  <a:schemeClr val="dk1"/>
                </a:solidFill>
                <a:latin typeface="Franklin Gothic Medium" panose="020B0603020102020204" pitchFamily="34" charset="0"/>
                <a:ea typeface="Calibri"/>
                <a:cs typeface="Calibri"/>
                <a:sym typeface="Calibri"/>
              </a:rPr>
              <a:t>lámparas</a:t>
            </a:r>
            <a:r>
              <a:rPr lang="en-US" sz="1700" b="0" i="0" u="none" strike="noStrike" cap="none" dirty="0">
                <a:solidFill>
                  <a:schemeClr val="dk1"/>
                </a:solidFill>
                <a:latin typeface="Franklin Gothic Medium" panose="020B0603020102020204" pitchFamily="34" charset="0"/>
                <a:ea typeface="Calibri"/>
                <a:cs typeface="Calibri"/>
                <a:sym typeface="Calibri"/>
              </a:rPr>
              <a:t> </a:t>
            </a:r>
            <a:r>
              <a:rPr lang="en-US" sz="1700" b="0" i="0" u="none" strike="noStrike" cap="none" dirty="0" err="1">
                <a:solidFill>
                  <a:schemeClr val="dk1"/>
                </a:solidFill>
                <a:latin typeface="Franklin Gothic Medium" panose="020B0603020102020204" pitchFamily="34" charset="0"/>
                <a:ea typeface="Calibri"/>
                <a:cs typeface="Calibri"/>
                <a:sym typeface="Calibri"/>
              </a:rPr>
              <a:t>solares</a:t>
            </a:r>
            <a:r>
              <a:rPr lang="en-US" sz="1700" b="0" i="0" u="none" strike="noStrike" cap="none" dirty="0">
                <a:solidFill>
                  <a:schemeClr val="dk1"/>
                </a:solidFill>
                <a:latin typeface="Franklin Gothic Medium" panose="020B0603020102020204" pitchFamily="34" charset="0"/>
                <a:ea typeface="Calibri"/>
                <a:cs typeface="Calibri"/>
                <a:sym typeface="Calibri"/>
              </a:rPr>
              <a:t> o </a:t>
            </a:r>
            <a:r>
              <a:rPr lang="en-US" sz="1700" dirty="0">
                <a:solidFill>
                  <a:schemeClr val="dk1"/>
                </a:solidFill>
                <a:latin typeface="Franklin Gothic Medium" panose="020B0603020102020204" pitchFamily="34" charset="0"/>
                <a:ea typeface="Calibri"/>
                <a:cs typeface="Calibri"/>
                <a:sym typeface="Calibri"/>
              </a:rPr>
              <a:t>a </a:t>
            </a:r>
            <a:r>
              <a:rPr lang="en-US" sz="1700" dirty="0" err="1">
                <a:solidFill>
                  <a:schemeClr val="dk1"/>
                </a:solidFill>
                <a:latin typeface="Franklin Gothic Medium" panose="020B0603020102020204" pitchFamily="34" charset="0"/>
                <a:ea typeface="Calibri"/>
                <a:cs typeface="Calibri"/>
                <a:sym typeface="Calibri"/>
              </a:rPr>
              <a:t>batería</a:t>
            </a:r>
            <a:r>
              <a:rPr lang="en-US" sz="1700" b="0" i="0" u="none" strike="noStrike" cap="none" dirty="0">
                <a:solidFill>
                  <a:schemeClr val="dk1"/>
                </a:solidFill>
                <a:latin typeface="Franklin Gothic Medium" panose="020B0603020102020204" pitchFamily="34" charset="0"/>
                <a:ea typeface="Calibri"/>
                <a:cs typeface="Calibri"/>
                <a:sym typeface="Calibri"/>
              </a:rPr>
              <a:t>.</a:t>
            </a:r>
            <a:endParaRPr sz="17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415" name="Google Shape;415;p33"/>
          <p:cNvPicPr preferRelativeResize="0"/>
          <p:nvPr/>
        </p:nvPicPr>
        <p:blipFill rotWithShape="1">
          <a:blip r:embed="rId3">
            <a:alphaModFix/>
          </a:blip>
          <a:srcRect l="16450" r="6181"/>
          <a:stretch/>
        </p:blipFill>
        <p:spPr>
          <a:xfrm>
            <a:off x="7867232" y="1427848"/>
            <a:ext cx="4125243" cy="4001295"/>
          </a:xfrm>
          <a:prstGeom prst="rect">
            <a:avLst/>
          </a:prstGeom>
          <a:noFill/>
          <a:ln>
            <a:noFill/>
          </a:ln>
        </p:spPr>
      </p:pic>
      <p:sp>
        <p:nvSpPr>
          <p:cNvPr id="416" name="Google Shape;416;p33"/>
          <p:cNvSpPr txBox="1"/>
          <p:nvPr/>
        </p:nvSpPr>
        <p:spPr>
          <a:xfrm>
            <a:off x="-7090" y="6487871"/>
            <a:ext cx="242643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800" b="0" i="0" u="none" strike="noStrike" cap="none" dirty="0">
                <a:solidFill>
                  <a:schemeClr val="dk1"/>
                </a:solidFill>
                <a:latin typeface="Franklin Gothic Medium" panose="020B0603020102020204" pitchFamily="34" charset="0"/>
                <a:ea typeface="Calibri"/>
                <a:cs typeface="Calibri"/>
                <a:sym typeface="Calibri"/>
              </a:rPr>
              <a:t>Referencia: PG&amp;E</a:t>
            </a:r>
            <a:endParaRPr sz="1800" b="0" i="0" u="none" strike="noStrike" cap="none" dirty="0">
              <a:solidFill>
                <a:srgbClr val="000000"/>
              </a:solidFill>
              <a:latin typeface="Franklin Gothic Medium" panose="020B0603020102020204" pitchFamily="34" charset="0"/>
              <a:sym typeface="Arial"/>
            </a:endParaRPr>
          </a:p>
        </p:txBody>
      </p:sp>
      <p:sp>
        <p:nvSpPr>
          <p:cNvPr id="417" name="Google Shape;417;p33"/>
          <p:cNvSpPr/>
          <p:nvPr/>
        </p:nvSpPr>
        <p:spPr>
          <a:xfrm>
            <a:off x="407344" y="256144"/>
            <a:ext cx="11185796" cy="1092209"/>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2F5496"/>
              </a:buClr>
              <a:buSzPts val="4400"/>
              <a:buFont typeface="Calibri"/>
              <a:buNone/>
            </a:pPr>
            <a:r>
              <a:rPr lang="en-US" sz="3300" b="1" i="0" u="none" strike="noStrike" cap="none" dirty="0">
                <a:solidFill>
                  <a:srgbClr val="0082B3"/>
                </a:solidFill>
                <a:latin typeface="Franklin Gothic Medium" panose="020B0603020102020204" pitchFamily="34" charset="0"/>
                <a:ea typeface="Calibri"/>
                <a:cs typeface="Calibri"/>
                <a:sym typeface="Calibri"/>
              </a:rPr>
              <a:t>PSPS </a:t>
            </a:r>
            <a:r>
              <a:rPr lang="en-US" sz="3300" b="1" dirty="0">
                <a:solidFill>
                  <a:srgbClr val="0082B3"/>
                </a:solidFill>
                <a:latin typeface="Franklin Gothic Medium" panose="020B0603020102020204" pitchFamily="34" charset="0"/>
                <a:ea typeface="Calibri"/>
                <a:cs typeface="Calibri"/>
                <a:sym typeface="Calibri"/>
              </a:rPr>
              <a:t>y </a:t>
            </a:r>
            <a:r>
              <a:rPr lang="en-US" sz="3300" b="1" dirty="0" err="1">
                <a:solidFill>
                  <a:srgbClr val="0082B3"/>
                </a:solidFill>
                <a:latin typeface="Franklin Gothic Medium" panose="020B0603020102020204" pitchFamily="34" charset="0"/>
                <a:ea typeface="Calibri"/>
                <a:cs typeface="Calibri"/>
                <a:sym typeface="Calibri"/>
              </a:rPr>
              <a:t>cortes</a:t>
            </a:r>
            <a:r>
              <a:rPr lang="en-US" sz="3300" b="1" dirty="0">
                <a:solidFill>
                  <a:srgbClr val="0082B3"/>
                </a:solidFill>
                <a:latin typeface="Franklin Gothic Medium" panose="020B0603020102020204" pitchFamily="34" charset="0"/>
                <a:ea typeface="Calibri"/>
                <a:cs typeface="Calibri"/>
                <a:sym typeface="Calibri"/>
              </a:rPr>
              <a:t> de </a:t>
            </a:r>
            <a:r>
              <a:rPr lang="en-US" sz="3300" b="1" dirty="0" err="1">
                <a:solidFill>
                  <a:srgbClr val="0082B3"/>
                </a:solidFill>
                <a:latin typeface="Franklin Gothic Medium" panose="020B0603020102020204" pitchFamily="34" charset="0"/>
                <a:ea typeface="Calibri"/>
                <a:cs typeface="Calibri"/>
                <a:sym typeface="Calibri"/>
              </a:rPr>
              <a:t>energía</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dirty="0" err="1">
                <a:solidFill>
                  <a:srgbClr val="0082B3"/>
                </a:solidFill>
                <a:latin typeface="Franklin Gothic Medium" panose="020B0603020102020204" pitchFamily="34" charset="0"/>
                <a:ea typeface="Calibri"/>
                <a:cs typeface="Calibri"/>
                <a:sym typeface="Calibri"/>
              </a:rPr>
              <a:t>c</a:t>
            </a:r>
            <a:r>
              <a:rPr lang="en-US" sz="3300" b="1" i="0" u="none" strike="noStrike" cap="none" dirty="0" err="1">
                <a:solidFill>
                  <a:srgbClr val="0082B3"/>
                </a:solidFill>
                <a:latin typeface="Franklin Gothic Medium" panose="020B0603020102020204" pitchFamily="34" charset="0"/>
                <a:ea typeface="Calibri"/>
                <a:cs typeface="Calibri"/>
                <a:sym typeface="Calibri"/>
              </a:rPr>
              <a:t>ómo</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3300" b="1" i="0" u="none" strike="noStrike" cap="none" dirty="0">
                <a:solidFill>
                  <a:srgbClr val="0082B3"/>
                </a:solidFill>
                <a:latin typeface="Franklin Gothic Medium" panose="020B0603020102020204" pitchFamily="34" charset="0"/>
                <a:ea typeface="Calibri"/>
                <a:cs typeface="Calibri"/>
                <a:sym typeface="Calibri"/>
              </a:rPr>
              <a:t> y </a:t>
            </a:r>
            <a:endParaRPr sz="3300" b="0"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80000"/>
              </a:lnSpc>
              <a:spcBef>
                <a:spcPts val="0"/>
              </a:spcBef>
              <a:spcAft>
                <a:spcPts val="0"/>
              </a:spcAft>
              <a:buClr>
                <a:srgbClr val="2F5496"/>
              </a:buClr>
              <a:buSzPts val="4000"/>
              <a:buFont typeface="Calibri"/>
              <a:buNone/>
            </a:pPr>
            <a:r>
              <a:rPr lang="en-US" sz="33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3300" b="1" i="0" u="none" strike="noStrike" cap="none" dirty="0">
                <a:solidFill>
                  <a:srgbClr val="0082B3"/>
                </a:solidFill>
                <a:latin typeface="Franklin Gothic Medium" panose="020B0603020102020204" pitchFamily="34" charset="0"/>
                <a:ea typeface="Calibri"/>
                <a:cs typeface="Calibri"/>
                <a:sym typeface="Calibri"/>
              </a:rPr>
              <a:t> </a:t>
            </a:r>
            <a:r>
              <a:rPr lang="en-US" sz="3300" b="1" i="0" u="none" strike="noStrike" cap="none" dirty="0" err="1">
                <a:solidFill>
                  <a:srgbClr val="0082B3"/>
                </a:solidFill>
                <a:latin typeface="Franklin Gothic Medium" panose="020B0603020102020204" pitchFamily="34" charset="0"/>
                <a:ea typeface="Calibri"/>
                <a:cs typeface="Calibri"/>
                <a:sym typeface="Calibri"/>
              </a:rPr>
              <a:t>seguro</a:t>
            </a:r>
            <a:endParaRPr sz="3300" b="0" i="0" u="none" strike="noStrike" cap="none" dirty="0">
              <a:solidFill>
                <a:srgbClr val="0082B3"/>
              </a:solidFill>
              <a:latin typeface="Franklin Gothic Medium" panose="020B0603020102020204" pitchFamily="34" charset="0"/>
              <a:ea typeface="Calibri"/>
              <a:cs typeface="Calibri"/>
              <a:sym typeface="Calibri"/>
            </a:endParaRPr>
          </a:p>
        </p:txBody>
      </p:sp>
      <p:sp>
        <p:nvSpPr>
          <p:cNvPr id="418" name="Google Shape;418;p33"/>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4"/>
          <p:cNvPicPr preferRelativeResize="0"/>
          <p:nvPr/>
        </p:nvPicPr>
        <p:blipFill rotWithShape="1">
          <a:blip r:embed="rId3">
            <a:alphaModFix/>
          </a:blip>
          <a:srcRect/>
          <a:stretch/>
        </p:blipFill>
        <p:spPr>
          <a:xfrm>
            <a:off x="-2378553" y="-1513051"/>
            <a:ext cx="14808433" cy="8371051"/>
          </a:xfrm>
          <a:prstGeom prst="rect">
            <a:avLst/>
          </a:prstGeom>
          <a:noFill/>
          <a:ln>
            <a:noFill/>
          </a:ln>
        </p:spPr>
      </p:pic>
      <p:sp>
        <p:nvSpPr>
          <p:cNvPr id="424" name="Google Shape;424;p34"/>
          <p:cNvSpPr/>
          <p:nvPr/>
        </p:nvSpPr>
        <p:spPr>
          <a:xfrm>
            <a:off x="2433025" y="2056483"/>
            <a:ext cx="6457500" cy="816300"/>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80000"/>
              </a:lnSpc>
              <a:spcBef>
                <a:spcPts val="0"/>
              </a:spcBef>
              <a:spcAft>
                <a:spcPts val="0"/>
              </a:spcAft>
              <a:buClr>
                <a:srgbClr val="2F5496"/>
              </a:buClr>
              <a:buSzPts val="5300"/>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e </a:t>
            </a:r>
            <a:r>
              <a:rPr lang="en-US" sz="4000" b="1" dirty="0" err="1">
                <a:solidFill>
                  <a:srgbClr val="0082B3"/>
                </a:solidFill>
                <a:latin typeface="Franklin Gothic Medium" panose="020B0603020102020204" pitchFamily="34" charset="0"/>
                <a:ea typeface="Calibri"/>
                <a:cs typeface="Calibri"/>
                <a:sym typeface="Calibri"/>
              </a:rPr>
              <a:t>i</a:t>
            </a:r>
            <a:r>
              <a:rPr lang="en-US" sz="4000" b="1" i="0" u="none" strike="noStrike" cap="none" dirty="0" err="1">
                <a:solidFill>
                  <a:srgbClr val="0082B3"/>
                </a:solidFill>
                <a:latin typeface="Franklin Gothic Medium" panose="020B0603020102020204" pitchFamily="34" charset="0"/>
                <a:ea typeface="Calibri"/>
                <a:cs typeface="Calibri"/>
                <a:sym typeface="Calibri"/>
              </a:rPr>
              <a:t>nundaciones</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25" name="Google Shape;425;p34"/>
          <p:cNvSpPr txBox="1"/>
          <p:nvPr/>
        </p:nvSpPr>
        <p:spPr>
          <a:xfrm>
            <a:off x="-2130249" y="6196017"/>
            <a:ext cx="9806396"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err="1">
                <a:solidFill>
                  <a:schemeClr val="dk1"/>
                </a:solidFill>
                <a:latin typeface="Franklin Gothic Medium" panose="020B0603020102020204" pitchFamily="34" charset="0"/>
                <a:ea typeface="Calibri"/>
                <a:cs typeface="Calibri"/>
                <a:sym typeface="Calibri"/>
              </a:rPr>
              <a:t>Foto</a:t>
            </a:r>
            <a:r>
              <a:rPr lang="en-US" sz="1000" b="0" i="0" u="none" strike="noStrike" cap="none" dirty="0">
                <a:solidFill>
                  <a:schemeClr val="dk1"/>
                </a:solidFill>
                <a:latin typeface="Franklin Gothic Medium" panose="020B0603020102020204" pitchFamily="34" charset="0"/>
                <a:ea typeface="Calibri"/>
                <a:cs typeface="Calibri"/>
                <a:sym typeface="Calibri"/>
              </a:rPr>
              <a:t> de Phillip Flores </a:t>
            </a:r>
            <a:r>
              <a:rPr lang="en-US" sz="1000" b="0" i="0" u="none" strike="noStrike" cap="none" dirty="0" err="1">
                <a:solidFill>
                  <a:schemeClr val="dk1"/>
                </a:solidFill>
                <a:latin typeface="Franklin Gothic Medium" panose="020B0603020102020204" pitchFamily="34" charset="0"/>
                <a:ea typeface="Calibri"/>
                <a:cs typeface="Calibri"/>
                <a:sym typeface="Calibri"/>
              </a:rPr>
              <a:t>en</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Unsplash</a:t>
            </a:r>
            <a:r>
              <a:rPr lang="en-US" sz="1000" b="0" i="0" u="none" strike="noStrike" cap="none" dirty="0">
                <a:solidFill>
                  <a:schemeClr val="dk1"/>
                </a:solidFill>
                <a:latin typeface="Franklin Gothic Medium" panose="020B0603020102020204" pitchFamily="34" charset="0"/>
                <a:ea typeface="Calibri"/>
                <a:cs typeface="Calibri"/>
                <a:sym typeface="Calibri"/>
              </a:rPr>
              <a:t>: Amarillo </a:t>
            </a:r>
            <a:r>
              <a:rPr lang="en-US" sz="1000" b="0" i="0" u="none" strike="noStrike" cap="none" dirty="0" err="1">
                <a:solidFill>
                  <a:schemeClr val="dk1"/>
                </a:solidFill>
                <a:latin typeface="Franklin Gothic Medium" panose="020B0603020102020204" pitchFamily="34" charset="0"/>
                <a:ea typeface="Calibri"/>
                <a:cs typeface="Calibri"/>
                <a:sym typeface="Calibri"/>
              </a:rPr>
              <a:t>señal</a:t>
            </a:r>
            <a:r>
              <a:rPr lang="en-US" sz="1000" b="0" i="0" u="none" strike="noStrike" cap="none" dirty="0">
                <a:solidFill>
                  <a:schemeClr val="dk1"/>
                </a:solidFill>
                <a:latin typeface="Franklin Gothic Medium" panose="020B0603020102020204" pitchFamily="34" charset="0"/>
                <a:ea typeface="Calibri"/>
                <a:cs typeface="Calibri"/>
                <a:sym typeface="Calibri"/>
              </a:rPr>
              <a:t> de </a:t>
            </a:r>
            <a:r>
              <a:rPr lang="en-US" sz="1000" b="0" i="0" u="none" strike="noStrike" cap="none" dirty="0" err="1">
                <a:solidFill>
                  <a:schemeClr val="dk1"/>
                </a:solidFill>
                <a:latin typeface="Franklin Gothic Medium" panose="020B0603020102020204" pitchFamily="34" charset="0"/>
                <a:ea typeface="Calibri"/>
                <a:cs typeface="Calibri"/>
                <a:sym typeface="Calibri"/>
              </a:rPr>
              <a:t>precaución</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carretera</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mojada</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en</a:t>
            </a:r>
            <a:r>
              <a:rPr lang="en-US" sz="1000" b="0" i="0" u="none" strike="noStrike" cap="none" dirty="0">
                <a:solidFill>
                  <a:schemeClr val="dk1"/>
                </a:solidFill>
                <a:latin typeface="Franklin Gothic Medium" panose="020B0603020102020204" pitchFamily="34" charset="0"/>
                <a:ea typeface="Calibri"/>
                <a:cs typeface="Calibri"/>
                <a:sym typeface="Calibri"/>
              </a:rPr>
              <a:t> la </a:t>
            </a:r>
            <a:r>
              <a:rPr lang="en-US" sz="1000" b="0" i="0" u="none" strike="noStrike" cap="none" dirty="0" err="1">
                <a:solidFill>
                  <a:schemeClr val="dk1"/>
                </a:solidFill>
                <a:latin typeface="Franklin Gothic Medium" panose="020B0603020102020204" pitchFamily="34" charset="0"/>
                <a:ea typeface="Calibri"/>
                <a:cs typeface="Calibri"/>
                <a:sym typeface="Calibri"/>
              </a:rPr>
              <a:t>foto</a:t>
            </a:r>
            <a:r>
              <a:rPr lang="en-US" sz="1000" b="0" i="0" u="none" strike="noStrike" cap="none" dirty="0">
                <a:solidFill>
                  <a:schemeClr val="dk1"/>
                </a:solidFill>
                <a:latin typeface="Franklin Gothic Medium" panose="020B0603020102020204" pitchFamily="34" charset="0"/>
                <a:ea typeface="Calibri"/>
                <a:cs typeface="Calibri"/>
                <a:sym typeface="Calibri"/>
              </a:rPr>
              <a:t> de la </a:t>
            </a:r>
            <a:r>
              <a:rPr lang="en-US" sz="1000" b="0" i="0" u="none" strike="noStrike" cap="none" dirty="0" err="1">
                <a:solidFill>
                  <a:schemeClr val="dk1"/>
                </a:solidFill>
                <a:latin typeface="Franklin Gothic Medium" panose="020B0603020102020204" pitchFamily="34" charset="0"/>
                <a:ea typeface="Calibri"/>
                <a:cs typeface="Calibri"/>
                <a:sym typeface="Calibri"/>
              </a:rPr>
              <a:t>carretera</a:t>
            </a:r>
            <a:r>
              <a:rPr lang="en-US" sz="1000" b="0" i="0" u="none" strike="noStrike" cap="none" dirty="0">
                <a:solidFill>
                  <a:schemeClr val="dk1"/>
                </a:solidFill>
                <a:latin typeface="Franklin Gothic Medium" panose="020B0603020102020204" pitchFamily="34" charset="0"/>
                <a:ea typeface="Calibri"/>
                <a:cs typeface="Calibri"/>
                <a:sym typeface="Calibri"/>
              </a:rPr>
              <a:t> de </a:t>
            </a:r>
            <a:r>
              <a:rPr lang="en-US" sz="1000" b="0" i="0" u="none" strike="noStrike" cap="none" dirty="0" err="1">
                <a:solidFill>
                  <a:schemeClr val="dk1"/>
                </a:solidFill>
                <a:latin typeface="Franklin Gothic Medium" panose="020B0603020102020204" pitchFamily="34" charset="0"/>
                <a:ea typeface="Calibri"/>
                <a:cs typeface="Calibri"/>
                <a:sym typeface="Calibri"/>
              </a:rPr>
              <a:t>hormigón</a:t>
            </a:r>
            <a:r>
              <a:rPr lang="en-US" sz="1000" b="0" i="0" u="none" strike="noStrike" cap="none" dirty="0">
                <a:solidFill>
                  <a:schemeClr val="dk1"/>
                </a:solidFill>
                <a:latin typeface="Franklin Gothic Medium" panose="020B0603020102020204" pitchFamily="34" charset="0"/>
                <a:ea typeface="Calibri"/>
                <a:cs typeface="Calibri"/>
                <a:sym typeface="Calibri"/>
              </a:rPr>
              <a:t> </a:t>
            </a:r>
            <a:r>
              <a:rPr lang="en-US" sz="1000" b="0" i="0" u="none" strike="noStrike" cap="none" dirty="0" err="1">
                <a:solidFill>
                  <a:schemeClr val="dk1"/>
                </a:solidFill>
                <a:latin typeface="Franklin Gothic Medium" panose="020B0603020102020204" pitchFamily="34" charset="0"/>
                <a:ea typeface="Calibri"/>
                <a:cs typeface="Calibri"/>
                <a:sym typeface="Calibri"/>
              </a:rPr>
              <a:t>gris</a:t>
            </a:r>
            <a:r>
              <a:rPr lang="en-US" sz="1000" b="0" i="0" u="none" strike="noStrike" cap="none" dirty="0">
                <a:solidFill>
                  <a:schemeClr val="dk1"/>
                </a:solidFill>
                <a:latin typeface="Franklin Gothic Medium" panose="020B0603020102020204" pitchFamily="34" charset="0"/>
                <a:ea typeface="Calibri"/>
                <a:cs typeface="Calibri"/>
                <a:sym typeface="Calibri"/>
              </a:rPr>
              <a:t> - </a:t>
            </a:r>
            <a:r>
              <a:rPr lang="sv-SE" sz="1000" b="0" i="0" u="none" strike="noStrike" cap="none" dirty="0">
                <a:solidFill>
                  <a:schemeClr val="dk1"/>
                </a:solidFill>
                <a:latin typeface="Franklin Gothic Medium" panose="020B0603020102020204" pitchFamily="34" charset="0"/>
                <a:ea typeface="Calibri"/>
                <a:cs typeface="Calibri"/>
                <a:sym typeface="Calibri"/>
              </a:rPr>
              <a:t>Annangrove nsw Imagen gratuita en Unsplash</a:t>
            </a:r>
            <a:endParaRPr sz="1000" b="0" i="0" u="none" strike="noStrike" cap="none" dirty="0">
              <a:solidFill>
                <a:schemeClr val="dk1"/>
              </a:solidFill>
              <a:latin typeface="Franklin Gothic Medium" panose="020B0603020102020204" pitchFamily="34" charset="0"/>
              <a:ea typeface="Calibri"/>
              <a:cs typeface="Calibri"/>
              <a:sym typeface="Calibri"/>
            </a:endParaRPr>
          </a:p>
        </p:txBody>
      </p:sp>
      <p:sp>
        <p:nvSpPr>
          <p:cNvPr id="426" name="Google Shape;426;p34"/>
          <p:cNvSpPr txBox="1"/>
          <p:nvPr/>
        </p:nvSpPr>
        <p:spPr>
          <a:xfrm>
            <a:off x="2058723" y="5609484"/>
            <a:ext cx="7206104" cy="3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latin typeface="Arial" panose="020B0604020202020204" pitchFamily="34" charset="0"/>
                <a:ea typeface="Calibri"/>
                <a:cs typeface="Arial" panose="020B0604020202020204" pitchFamily="34" charset="0"/>
                <a:sym typeface="Calibri"/>
              </a:rPr>
              <a:t>Riel </a:t>
            </a:r>
            <a:r>
              <a:rPr lang="en-US" dirty="0" err="1">
                <a:solidFill>
                  <a:schemeClr val="lt1"/>
                </a:solidFill>
                <a:latin typeface="Arial" panose="020B0604020202020204" pitchFamily="34" charset="0"/>
                <a:ea typeface="Calibri"/>
                <a:cs typeface="Arial" panose="020B0604020202020204" pitchFamily="34" charset="0"/>
                <a:sym typeface="Calibri"/>
              </a:rPr>
              <a:t>bloqueando</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calle</a:t>
            </a:r>
            <a:r>
              <a:rPr lang="en-US" dirty="0">
                <a:solidFill>
                  <a:schemeClr val="lt1"/>
                </a:solidFill>
                <a:latin typeface="Arial" panose="020B0604020202020204" pitchFamily="34" charset="0"/>
                <a:ea typeface="Calibri"/>
                <a:cs typeface="Arial" panose="020B0604020202020204" pitchFamily="34" charset="0"/>
                <a:sym typeface="Calibri"/>
              </a:rPr>
              <a:t> con </a:t>
            </a:r>
            <a:r>
              <a:rPr lang="en-US" dirty="0" err="1">
                <a:solidFill>
                  <a:schemeClr val="lt1"/>
                </a:solidFill>
                <a:latin typeface="Arial" panose="020B0604020202020204" pitchFamily="34" charset="0"/>
                <a:ea typeface="Calibri"/>
                <a:cs typeface="Arial" panose="020B0604020202020204" pitchFamily="34" charset="0"/>
                <a:sym typeface="Calibri"/>
              </a:rPr>
              <a:t>letrero</a:t>
            </a:r>
            <a:r>
              <a:rPr lang="en-US" dirty="0">
                <a:solidFill>
                  <a:schemeClr val="lt1"/>
                </a:solidFill>
                <a:latin typeface="Arial" panose="020B0604020202020204" pitchFamily="34" charset="0"/>
                <a:ea typeface="Calibri"/>
                <a:cs typeface="Arial" panose="020B0604020202020204" pitchFamily="34" charset="0"/>
                <a:sym typeface="Calibri"/>
              </a:rPr>
              <a:t> que dice "</a:t>
            </a:r>
            <a:r>
              <a:rPr lang="en-US" dirty="0" err="1">
                <a:solidFill>
                  <a:schemeClr val="lt1"/>
                </a:solidFill>
                <a:latin typeface="Arial" panose="020B0604020202020204" pitchFamily="34" charset="0"/>
                <a:ea typeface="Calibri"/>
                <a:cs typeface="Arial" panose="020B0604020202020204" pitchFamily="34" charset="0"/>
                <a:sym typeface="Calibri"/>
              </a:rPr>
              <a:t>carretera</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cerrada</a:t>
            </a:r>
            <a:r>
              <a:rPr lang="en-US" dirty="0">
                <a:solidFill>
                  <a:schemeClr val="lt1"/>
                </a:solidFill>
                <a:latin typeface="Arial" panose="020B0604020202020204" pitchFamily="34" charset="0"/>
                <a:ea typeface="Calibri"/>
                <a:cs typeface="Arial" panose="020B0604020202020204" pitchFamily="34" charset="0"/>
                <a:sym typeface="Calibri"/>
              </a:rPr>
              <a:t> por </a:t>
            </a:r>
            <a:r>
              <a:rPr lang="en-US" dirty="0" err="1">
                <a:solidFill>
                  <a:schemeClr val="lt1"/>
                </a:solidFill>
                <a:latin typeface="Arial" panose="020B0604020202020204" pitchFamily="34" charset="0"/>
                <a:ea typeface="Calibri"/>
                <a:cs typeface="Arial" panose="020B0604020202020204" pitchFamily="34" charset="0"/>
                <a:sym typeface="Calibri"/>
              </a:rPr>
              <a:t>inundación</a:t>
            </a:r>
            <a:r>
              <a:rPr lang="en-US" dirty="0">
                <a:solidFill>
                  <a:schemeClr val="lt1"/>
                </a:solidFill>
                <a:latin typeface="Arial" panose="020B0604020202020204" pitchFamily="34" charset="0"/>
                <a:ea typeface="Calibri"/>
                <a:cs typeface="Arial" panose="020B0604020202020204" pitchFamily="34" charset="0"/>
                <a:sym typeface="Calibri"/>
              </a:rPr>
              <a:t>"</a:t>
            </a:r>
            <a:endParaRPr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5"/>
          <p:cNvSpPr/>
          <p:nvPr/>
        </p:nvSpPr>
        <p:spPr>
          <a:xfrm>
            <a:off x="380290" y="266478"/>
            <a:ext cx="8763384" cy="1147526"/>
          </a:xfrm>
          <a:prstGeom prst="rect">
            <a:avLst/>
          </a:prstGeom>
          <a:noFill/>
          <a:ln>
            <a:noFill/>
          </a:ln>
        </p:spPr>
        <p:txBody>
          <a:bodyPr spcFirstLastPara="1" wrap="square" lIns="91425" tIns="45700" rIns="91425" bIns="45700" anchor="ctr"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000" b="1" dirty="0">
                <a:solidFill>
                  <a:srgbClr val="0082B3"/>
                </a:solidFill>
                <a:latin typeface="Franklin Gothic Medium" panose="020B0603020102020204" pitchFamily="34" charset="0"/>
                <a:cs typeface="Calibri"/>
                <a:sym typeface="Calibri"/>
              </a:rPr>
              <a:t>Ríos </a:t>
            </a:r>
            <a:r>
              <a:rPr lang="en-US" sz="4000" b="1" i="0" u="none" strike="noStrike" cap="none" dirty="0" err="1">
                <a:solidFill>
                  <a:srgbClr val="0082B3"/>
                </a:solidFill>
                <a:latin typeface="Franklin Gothic Medium" panose="020B0603020102020204" pitchFamily="34" charset="0"/>
                <a:ea typeface="Calibri"/>
                <a:cs typeface="Calibri"/>
                <a:sym typeface="Calibri"/>
              </a:rPr>
              <a:t>Atmosféricos</a:t>
            </a:r>
            <a:r>
              <a:rPr lang="en-US" sz="4000" b="1" i="0" u="none" strike="noStrike" cap="none" dirty="0">
                <a:solidFill>
                  <a:srgbClr val="0082B3"/>
                </a:solidFill>
                <a:latin typeface="Franklin Gothic Medium" panose="020B0603020102020204" pitchFamily="34" charset="0"/>
                <a:ea typeface="Calibri"/>
                <a:cs typeface="Calibri"/>
                <a:sym typeface="Calibri"/>
              </a:rPr>
              <a:t> e </a:t>
            </a:r>
            <a:r>
              <a:rPr lang="en-US" sz="4000" b="1" dirty="0" err="1">
                <a:solidFill>
                  <a:srgbClr val="0082B3"/>
                </a:solidFill>
                <a:latin typeface="Franklin Gothic Medium" panose="020B0603020102020204" pitchFamily="34" charset="0"/>
                <a:ea typeface="Calibri"/>
                <a:cs typeface="Calibri"/>
                <a:sym typeface="Calibri"/>
              </a:rPr>
              <a:t>i</a:t>
            </a:r>
            <a:r>
              <a:rPr lang="en-US" sz="4000" b="1" i="0" u="none" strike="noStrike" cap="none" dirty="0" err="1">
                <a:solidFill>
                  <a:srgbClr val="0082B3"/>
                </a:solidFill>
                <a:latin typeface="Franklin Gothic Medium" panose="020B0603020102020204" pitchFamily="34" charset="0"/>
                <a:ea typeface="Calibri"/>
                <a:cs typeface="Calibri"/>
                <a:sym typeface="Calibri"/>
              </a:rPr>
              <a:t>nundaciones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32" name="Google Shape;432;p35"/>
          <p:cNvSpPr/>
          <p:nvPr/>
        </p:nvSpPr>
        <p:spPr>
          <a:xfrm>
            <a:off x="380289" y="1405824"/>
            <a:ext cx="4930242" cy="5083875"/>
          </a:xfrm>
          <a:prstGeom prst="rect">
            <a:avLst/>
          </a:prstGeom>
          <a:noFill/>
          <a:ln>
            <a:noFill/>
          </a:ln>
        </p:spPr>
        <p:txBody>
          <a:bodyPr spcFirstLastPara="1" wrap="square" lIns="91425" tIns="45700" rIns="91425" bIns="45700" anchor="ctr" anchorCtr="0">
            <a:normAutofit/>
          </a:bodyPr>
          <a:lstStyle/>
          <a:p>
            <a:pPr marL="274320" marR="0" lvl="0" indent="-228600" algn="l" rtl="0">
              <a:lnSpc>
                <a:spcPct val="90000"/>
              </a:lnSpc>
              <a:spcBef>
                <a:spcPts val="0"/>
              </a:spcBef>
              <a:spcAft>
                <a:spcPts val="0"/>
              </a:spcAft>
              <a:buClr>
                <a:srgbClr val="595959"/>
              </a:buClr>
              <a:buSzPts val="1920"/>
              <a:buFont typeface="Arial"/>
              <a:buChar char="•"/>
            </a:pPr>
            <a:r>
              <a:rPr lang="en-US" sz="2400" b="0" i="0" u="none" strike="noStrike" cap="none" dirty="0">
                <a:solidFill>
                  <a:srgbClr val="595959"/>
                </a:solidFill>
                <a:latin typeface="Franklin Gothic Medium" panose="020B0603020102020204" pitchFamily="34" charset="0"/>
                <a:ea typeface="Calibri"/>
                <a:cs typeface="Calibri"/>
                <a:sym typeface="Calibri"/>
              </a:rPr>
              <a:t>"Ríos </a:t>
            </a:r>
            <a:r>
              <a:rPr lang="en-US" sz="2400" b="0" i="0" u="none" strike="noStrike" cap="none"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el</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cielo</a:t>
            </a:r>
            <a:r>
              <a:rPr lang="en-US" sz="2400" b="0" i="0" u="none" strike="noStrike" cap="none" dirty="0">
                <a:solidFill>
                  <a:srgbClr val="595959"/>
                </a:solidFill>
                <a:latin typeface="Franklin Gothic Medium" panose="020B0603020102020204" pitchFamily="34" charset="0"/>
                <a:ea typeface="Calibri"/>
                <a:cs typeface="Calibri"/>
                <a:sym typeface="Calibri"/>
              </a:rPr>
              <a:t>"</a:t>
            </a:r>
            <a:endParaRPr sz="240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920"/>
              <a:buFont typeface="Arial"/>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Inundación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repentina</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inundación</a:t>
            </a:r>
            <a:r>
              <a:rPr lang="en-US" sz="2400" b="0" i="0" u="none" strike="noStrike" cap="none" dirty="0">
                <a:solidFill>
                  <a:srgbClr val="595959"/>
                </a:solidFill>
                <a:latin typeface="Franklin Gothic Medium" panose="020B0603020102020204" pitchFamily="34" charset="0"/>
                <a:ea typeface="Calibri"/>
                <a:cs typeface="Calibri"/>
                <a:sym typeface="Calibri"/>
              </a:rPr>
              <a:t> que </a:t>
            </a:r>
            <a:r>
              <a:rPr lang="en-US" sz="2400" b="0" i="0" u="none" strike="noStrike" cap="none" dirty="0" err="1">
                <a:solidFill>
                  <a:srgbClr val="595959"/>
                </a:solidFill>
                <a:latin typeface="Franklin Gothic Medium" panose="020B0603020102020204" pitchFamily="34" charset="0"/>
                <a:ea typeface="Calibri"/>
                <a:cs typeface="Calibri"/>
                <a:sym typeface="Calibri"/>
              </a:rPr>
              <a:t>comienza</a:t>
            </a:r>
            <a:r>
              <a:rPr lang="en-US" sz="2400" b="0" i="0" u="none" strike="noStrike" cap="none" dirty="0">
                <a:solidFill>
                  <a:srgbClr val="595959"/>
                </a:solidFill>
                <a:latin typeface="Franklin Gothic Medium" panose="020B0603020102020204" pitchFamily="34" charset="0"/>
                <a:ea typeface="Calibri"/>
                <a:cs typeface="Calibri"/>
                <a:sym typeface="Calibri"/>
              </a:rPr>
              <a:t> a las </a:t>
            </a:r>
            <a:r>
              <a:rPr lang="en-US" sz="2400" b="0" i="0" u="none" strike="noStrike" cap="none" dirty="0" err="1">
                <a:solidFill>
                  <a:srgbClr val="595959"/>
                </a:solidFill>
                <a:latin typeface="Franklin Gothic Medium" panose="020B0603020102020204" pitchFamily="34" charset="0"/>
                <a:ea typeface="Calibri"/>
                <a:cs typeface="Calibri"/>
                <a:sym typeface="Calibri"/>
              </a:rPr>
              <a:t>pocas</a:t>
            </a:r>
            <a:r>
              <a:rPr lang="en-US" sz="2400" b="0" i="0" u="none" strike="noStrike" cap="none" dirty="0">
                <a:solidFill>
                  <a:srgbClr val="595959"/>
                </a:solidFill>
                <a:latin typeface="Franklin Gothic Medium" panose="020B0603020102020204" pitchFamily="34" charset="0"/>
                <a:ea typeface="Calibri"/>
                <a:cs typeface="Calibri"/>
                <a:sym typeface="Calibri"/>
              </a:rPr>
              <a:t> horas, y a </a:t>
            </a:r>
            <a:r>
              <a:rPr lang="en-US" sz="2400" b="0" i="0" u="none" strike="noStrike" cap="none" dirty="0" err="1">
                <a:solidFill>
                  <a:srgbClr val="595959"/>
                </a:solidFill>
                <a:latin typeface="Franklin Gothic Medium" panose="020B0603020102020204" pitchFamily="34" charset="0"/>
                <a:ea typeface="Calibri"/>
                <a:cs typeface="Calibri"/>
                <a:sym typeface="Calibri"/>
              </a:rPr>
              <a:t>veces</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incluso</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minutos</a:t>
            </a:r>
            <a:r>
              <a:rPr lang="en-US" sz="2400" b="0" i="0" u="none" strike="noStrike" cap="none" dirty="0">
                <a:solidFill>
                  <a:srgbClr val="595959"/>
                </a:solidFill>
                <a:latin typeface="Franklin Gothic Medium" panose="020B0603020102020204" pitchFamily="34" charset="0"/>
                <a:ea typeface="Calibri"/>
                <a:cs typeface="Calibri"/>
                <a:sym typeface="Calibri"/>
              </a:rPr>
              <a:t>, de una </a:t>
            </a:r>
            <a:r>
              <a:rPr lang="en-US" sz="2400" b="0" i="0" u="none" strike="noStrike" cap="none" dirty="0" err="1">
                <a:solidFill>
                  <a:srgbClr val="595959"/>
                </a:solidFill>
                <a:latin typeface="Franklin Gothic Medium" panose="020B0603020102020204" pitchFamily="34" charset="0"/>
                <a:ea typeface="Calibri"/>
                <a:cs typeface="Calibri"/>
                <a:sym typeface="Calibri"/>
              </a:rPr>
              <a:t>lluvia</a:t>
            </a:r>
            <a:r>
              <a:rPr lang="en-US" sz="2400" b="0" i="0" u="none" strike="noStrike" cap="none" dirty="0">
                <a:solidFill>
                  <a:srgbClr val="595959"/>
                </a:solidFill>
                <a:latin typeface="Franklin Gothic Medium" panose="020B0603020102020204" pitchFamily="34" charset="0"/>
                <a:ea typeface="Calibri"/>
                <a:cs typeface="Calibri"/>
                <a:sym typeface="Calibri"/>
              </a:rPr>
              <a:t> intense</a:t>
            </a:r>
          </a:p>
          <a:p>
            <a:pPr marL="274320" marR="0" lvl="0" indent="-228600" algn="l" rtl="0">
              <a:lnSpc>
                <a:spcPct val="90000"/>
              </a:lnSpc>
              <a:spcBef>
                <a:spcPts val="1800"/>
              </a:spcBef>
              <a:spcAft>
                <a:spcPts val="0"/>
              </a:spcAft>
              <a:buClr>
                <a:srgbClr val="595959"/>
              </a:buClr>
              <a:buSzPts val="1920"/>
              <a:buFont typeface="Arial"/>
              <a:buChar char="•"/>
            </a:pPr>
            <a:r>
              <a:rPr lang="en-US" sz="2400" kern="0" dirty="0" err="1">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Vigilancia</a:t>
            </a:r>
            <a:r>
              <a:rPr lang="es-ES" sz="2400" b="0" i="0" u="none" strike="noStrike" cap="none" dirty="0">
                <a:solidFill>
                  <a:srgbClr val="595959"/>
                </a:solidFill>
                <a:latin typeface="Franklin Gothic Medium" panose="020B0603020102020204" pitchFamily="34" charset="0"/>
                <a:ea typeface="Calibri"/>
                <a:cs typeface="Calibri"/>
                <a:sym typeface="Calibri"/>
              </a:rPr>
              <a:t> de inundación </a:t>
            </a:r>
          </a:p>
          <a:p>
            <a:pPr marL="594360" marR="0" lvl="1" indent="-228599" algn="l" rtl="0">
              <a:lnSpc>
                <a:spcPct val="90000"/>
              </a:lnSpc>
              <a:spcBef>
                <a:spcPts val="1000"/>
              </a:spcBef>
              <a:spcAft>
                <a:spcPts val="0"/>
              </a:spcAft>
              <a:buClr>
                <a:srgbClr val="595959"/>
              </a:buClr>
              <a:buSzPts val="1920"/>
              <a:buFont typeface="Arial"/>
              <a:buChar char="•"/>
            </a:pPr>
            <a:r>
              <a:rPr lang="es-ES" sz="2400" b="0" i="0" u="none" strike="noStrike" cap="none" dirty="0">
                <a:solidFill>
                  <a:srgbClr val="595959"/>
                </a:solidFill>
                <a:latin typeface="Franklin Gothic Medium" panose="020B0603020102020204" pitchFamily="34" charset="0"/>
                <a:ea typeface="Calibri"/>
                <a:cs typeface="Calibri"/>
                <a:sym typeface="Calibri"/>
              </a:rPr>
              <a:t>Las condiciones para las inundaciones son favorables y posibles</a:t>
            </a:r>
            <a:endParaRPr sz="240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920"/>
              <a:buFont typeface="Arial"/>
              <a:buChar char="•"/>
            </a:pPr>
            <a:r>
              <a:rPr lang="en-US" sz="2400" b="0" i="0" u="sng" strike="noStrike" cap="none" dirty="0">
                <a:solidFill>
                  <a:srgbClr val="595959"/>
                </a:solidFill>
                <a:latin typeface="Franklin Gothic Medium" panose="020B0603020102020204" pitchFamily="34" charset="0"/>
                <a:ea typeface="Calibri"/>
                <a:cs typeface="Calibri"/>
                <a:sym typeface="Calibri"/>
              </a:rPr>
              <a:t>Aviso </a:t>
            </a:r>
            <a:r>
              <a:rPr lang="en-US" sz="2400" b="0" i="0" u="none" strike="noStrike" cap="none" dirty="0">
                <a:solidFill>
                  <a:srgbClr val="595959"/>
                </a:solidFill>
                <a:latin typeface="Franklin Gothic Medium" panose="020B0603020102020204" pitchFamily="34" charset="0"/>
                <a:ea typeface="Calibri"/>
                <a:cs typeface="Calibri"/>
                <a:sym typeface="Calibri"/>
              </a:rPr>
              <a:t>de </a:t>
            </a:r>
            <a:r>
              <a:rPr lang="en-US" sz="2400" b="0" i="0" u="none" strike="noStrike" cap="none" dirty="0" err="1">
                <a:solidFill>
                  <a:srgbClr val="595959"/>
                </a:solidFill>
                <a:latin typeface="Franklin Gothic Medium" panose="020B0603020102020204" pitchFamily="34" charset="0"/>
                <a:ea typeface="Calibri"/>
                <a:cs typeface="Calibri"/>
                <a:sym typeface="Calibri"/>
              </a:rPr>
              <a:t>inundación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p>
          <a:p>
            <a:pPr marL="594360" marR="0" lvl="1" indent="-228599" algn="l" rtl="0">
              <a:lnSpc>
                <a:spcPct val="90000"/>
              </a:lnSpc>
              <a:spcBef>
                <a:spcPts val="1000"/>
              </a:spcBef>
              <a:spcAft>
                <a:spcPts val="0"/>
              </a:spcAft>
              <a:buClr>
                <a:srgbClr val="595959"/>
              </a:buClr>
              <a:buSzPts val="1920"/>
              <a:buFont typeface="Arial"/>
              <a:buChar char="•"/>
            </a:pPr>
            <a:r>
              <a:rPr lang="en-US" sz="2400" b="0" i="0" u="none" strike="noStrike" cap="none" dirty="0" err="1">
                <a:solidFill>
                  <a:srgbClr val="595959"/>
                </a:solidFill>
                <a:latin typeface="Franklin Gothic Medium" panose="020B0603020102020204" pitchFamily="34" charset="0"/>
                <a:ea typeface="Calibri"/>
                <a:cs typeface="Calibri"/>
                <a:sym typeface="Calibri"/>
              </a:rPr>
              <a:t>Inundación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inminente</a:t>
            </a:r>
            <a:r>
              <a:rPr lang="en-US" sz="2400" b="0" i="0" u="none" strike="noStrike" cap="none" dirty="0">
                <a:solidFill>
                  <a:srgbClr val="595959"/>
                </a:solidFill>
                <a:latin typeface="Franklin Gothic Medium" panose="020B0603020102020204" pitchFamily="34" charset="0"/>
                <a:ea typeface="Calibri"/>
                <a:cs typeface="Calibri"/>
                <a:sym typeface="Calibri"/>
              </a:rPr>
              <a:t> o </a:t>
            </a:r>
            <a:r>
              <a:rPr lang="en-US" sz="2400" b="0" i="0" u="none" strike="noStrike" cap="none" dirty="0" err="1">
                <a:solidFill>
                  <a:srgbClr val="595959"/>
                </a:solidFill>
                <a:latin typeface="Franklin Gothic Medium" panose="020B0603020102020204" pitchFamily="34" charset="0"/>
                <a:ea typeface="Calibri"/>
                <a:cs typeface="Calibri"/>
                <a:sym typeface="Calibri"/>
              </a:rPr>
              <a:t>en</a:t>
            </a:r>
            <a:r>
              <a:rPr lang="en-US" sz="2400" b="0" i="0" u="none" strike="noStrike" cap="none" dirty="0">
                <a:solidFill>
                  <a:srgbClr val="595959"/>
                </a:solidFill>
                <a:latin typeface="Franklin Gothic Medium" panose="020B0603020102020204" pitchFamily="34" charset="0"/>
                <a:ea typeface="Calibri"/>
                <a:cs typeface="Calibri"/>
                <a:sym typeface="Calibri"/>
              </a:rPr>
              <a:t> </a:t>
            </a:r>
            <a:r>
              <a:rPr lang="en-US" sz="2400" b="0" i="0" u="none" strike="noStrike" cap="none" dirty="0" err="1">
                <a:solidFill>
                  <a:srgbClr val="595959"/>
                </a:solidFill>
                <a:latin typeface="Franklin Gothic Medium" panose="020B0603020102020204" pitchFamily="34" charset="0"/>
                <a:ea typeface="Calibri"/>
                <a:cs typeface="Calibri"/>
                <a:sym typeface="Calibri"/>
              </a:rPr>
              <a:t>curso</a:t>
            </a:r>
            <a:endParaRPr lang="en-US" sz="24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433" name="Google Shape;433;p35" descr="California forecasters warn of approaching atmospheric river - Los Angeles Times"/>
          <p:cNvPicPr preferRelativeResize="0"/>
          <p:nvPr/>
        </p:nvPicPr>
        <p:blipFill rotWithShape="1">
          <a:blip r:embed="rId3">
            <a:alphaModFix/>
          </a:blip>
          <a:srcRect/>
          <a:stretch/>
        </p:blipFill>
        <p:spPr>
          <a:xfrm>
            <a:off x="5308983" y="1497361"/>
            <a:ext cx="6876909" cy="4613379"/>
          </a:xfrm>
          <a:prstGeom prst="rect">
            <a:avLst/>
          </a:prstGeom>
          <a:noFill/>
          <a:ln>
            <a:noFill/>
          </a:ln>
        </p:spPr>
      </p:pic>
      <p:sp>
        <p:nvSpPr>
          <p:cNvPr id="434" name="Google Shape;434;p35"/>
          <p:cNvSpPr txBox="1"/>
          <p:nvPr/>
        </p:nvSpPr>
        <p:spPr>
          <a:xfrm>
            <a:off x="9522308" y="6222124"/>
            <a:ext cx="364024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Paul Duginski/ Los Angeles Times</a:t>
            </a:r>
            <a:endParaRPr sz="1400" b="0" i="0" u="none" strike="noStrike" cap="none">
              <a:solidFill>
                <a:srgbClr val="000000"/>
              </a:solidFill>
              <a:latin typeface="Arial"/>
              <a:ea typeface="Arial"/>
              <a:cs typeface="Arial"/>
              <a:sym typeface="Arial"/>
            </a:endParaRPr>
          </a:p>
        </p:txBody>
      </p:sp>
      <p:sp>
        <p:nvSpPr>
          <p:cNvPr id="435" name="Google Shape;435;p35"/>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436" name="Google Shape;436;p35"/>
          <p:cNvSpPr txBox="1"/>
          <p:nvPr/>
        </p:nvSpPr>
        <p:spPr>
          <a:xfrm>
            <a:off x="5406655" y="1496046"/>
            <a:ext cx="3008278" cy="47604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tx1"/>
                </a:solidFill>
                <a:latin typeface="Calibri"/>
                <a:ea typeface="Calibri"/>
                <a:cs typeface="Calibri"/>
                <a:sym typeface="Calibri"/>
              </a:rPr>
              <a:t>Río </a:t>
            </a:r>
            <a:r>
              <a:rPr lang="en-US" sz="2400" b="1" dirty="0" err="1">
                <a:solidFill>
                  <a:schemeClr val="tx1"/>
                </a:solidFill>
                <a:latin typeface="Calibri"/>
                <a:ea typeface="Calibri"/>
                <a:cs typeface="Calibri"/>
                <a:sym typeface="Calibri"/>
              </a:rPr>
              <a:t>a</a:t>
            </a:r>
            <a:r>
              <a:rPr lang="en-US" sz="2400" b="1" i="0" u="none" strike="noStrike" cap="none" dirty="0" err="1">
                <a:solidFill>
                  <a:schemeClr val="tx1"/>
                </a:solidFill>
                <a:latin typeface="Calibri"/>
                <a:ea typeface="Calibri"/>
                <a:cs typeface="Calibri"/>
                <a:sym typeface="Calibri"/>
              </a:rPr>
              <a:t>tmosférico</a:t>
            </a:r>
            <a:endParaRPr sz="1800" b="0" i="0" u="none" strike="noStrike" cap="none" dirty="0">
              <a:solidFill>
                <a:schemeClr val="tx1"/>
              </a:solidFill>
              <a:latin typeface="Calibri"/>
              <a:ea typeface="Calibri"/>
              <a:cs typeface="Calibri"/>
              <a:sym typeface="Calibri"/>
            </a:endParaRPr>
          </a:p>
        </p:txBody>
      </p:sp>
      <p:sp>
        <p:nvSpPr>
          <p:cNvPr id="437" name="Google Shape;437;p35"/>
          <p:cNvSpPr txBox="1"/>
          <p:nvPr/>
        </p:nvSpPr>
        <p:spPr>
          <a:xfrm>
            <a:off x="7534503" y="2890649"/>
            <a:ext cx="837298"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Lluvia fuerte</a:t>
            </a:r>
            <a:endParaRPr sz="2000" b="0" i="0" u="none" strike="noStrike" cap="none">
              <a:solidFill>
                <a:schemeClr val="dk1"/>
              </a:solidFill>
              <a:latin typeface="Calibri"/>
              <a:ea typeface="Calibri"/>
              <a:cs typeface="Calibri"/>
              <a:sym typeface="Calibri"/>
            </a:endParaRPr>
          </a:p>
        </p:txBody>
      </p:sp>
      <p:sp>
        <p:nvSpPr>
          <p:cNvPr id="438" name="Google Shape;438;p35"/>
          <p:cNvSpPr txBox="1"/>
          <p:nvPr/>
        </p:nvSpPr>
        <p:spPr>
          <a:xfrm>
            <a:off x="10619117" y="1547004"/>
            <a:ext cx="146361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Lluvia fuerte </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y nieve</a:t>
            </a:r>
            <a:endParaRPr sz="1800" b="1" i="0" u="none" strike="noStrike" cap="none">
              <a:solidFill>
                <a:schemeClr val="dk1"/>
              </a:solidFill>
              <a:latin typeface="Calibri"/>
              <a:ea typeface="Calibri"/>
              <a:cs typeface="Calibri"/>
              <a:sym typeface="Calibri"/>
            </a:endParaRPr>
          </a:p>
        </p:txBody>
      </p:sp>
      <p:sp>
        <p:nvSpPr>
          <p:cNvPr id="439" name="Google Shape;439;p35"/>
          <p:cNvSpPr txBox="1"/>
          <p:nvPr/>
        </p:nvSpPr>
        <p:spPr>
          <a:xfrm>
            <a:off x="10619116" y="3876136"/>
            <a:ext cx="888522"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Valle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Central</a:t>
            </a:r>
            <a:endParaRPr sz="1800" b="0" i="0" u="none" strike="noStrike" cap="none">
              <a:solidFill>
                <a:schemeClr val="dk1"/>
              </a:solidFill>
              <a:latin typeface="Calibri"/>
              <a:ea typeface="Calibri"/>
              <a:cs typeface="Calibri"/>
              <a:sym typeface="Calibri"/>
            </a:endParaRPr>
          </a:p>
        </p:txBody>
      </p:sp>
      <p:sp>
        <p:nvSpPr>
          <p:cNvPr id="440" name="Google Shape;440;p35"/>
          <p:cNvSpPr txBox="1"/>
          <p:nvPr/>
        </p:nvSpPr>
        <p:spPr>
          <a:xfrm>
            <a:off x="9195758" y="4796286"/>
            <a:ext cx="1132936"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Cordillera Litoral</a:t>
            </a:r>
            <a:endParaRPr sz="1800" b="0" i="0" u="none" strike="noStrike" cap="none">
              <a:solidFill>
                <a:schemeClr val="dk1"/>
              </a:solidFill>
              <a:latin typeface="Calibri"/>
              <a:ea typeface="Calibri"/>
              <a:cs typeface="Calibri"/>
              <a:sym typeface="Calibri"/>
            </a:endParaRPr>
          </a:p>
        </p:txBody>
      </p:sp>
      <p:sp>
        <p:nvSpPr>
          <p:cNvPr id="441" name="Google Shape;441;p35"/>
          <p:cNvSpPr txBox="1"/>
          <p:nvPr/>
        </p:nvSpPr>
        <p:spPr>
          <a:xfrm>
            <a:off x="7470474" y="5371380"/>
            <a:ext cx="946031" cy="646331"/>
          </a:xfrm>
          <a:prstGeom prst="rect">
            <a:avLst/>
          </a:prstGeom>
          <a:solidFill>
            <a:srgbClr val="9CC2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Océano Pacífico</a:t>
            </a:r>
            <a:endParaRPr sz="1800" b="1" i="0" u="none" strike="noStrike" cap="none">
              <a:solidFill>
                <a:schemeClr val="dk1"/>
              </a:solidFill>
              <a:latin typeface="Calibri"/>
              <a:ea typeface="Calibri"/>
              <a:cs typeface="Calibri"/>
              <a:sym typeface="Calibri"/>
            </a:endParaRPr>
          </a:p>
        </p:txBody>
      </p:sp>
      <p:sp>
        <p:nvSpPr>
          <p:cNvPr id="442" name="Google Shape;442;p35"/>
          <p:cNvSpPr txBox="1"/>
          <p:nvPr/>
        </p:nvSpPr>
        <p:spPr>
          <a:xfrm>
            <a:off x="10906663" y="2697192"/>
            <a:ext cx="1032295" cy="646331"/>
          </a:xfrm>
          <a:prstGeom prst="rect">
            <a:avLst/>
          </a:prstGeom>
          <a:solidFill>
            <a:srgbClr val="BAAB9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Sierra Nevada</a:t>
            </a:r>
            <a:endParaRPr sz="1800" b="1" i="0" u="none" strike="noStrike" cap="none">
              <a:solidFill>
                <a:schemeClr val="dk1"/>
              </a:solidFill>
              <a:latin typeface="Calibri"/>
              <a:ea typeface="Calibri"/>
              <a:cs typeface="Calibri"/>
              <a:sym typeface="Calibri"/>
            </a:endParaRPr>
          </a:p>
        </p:txBody>
      </p:sp>
      <p:sp>
        <p:nvSpPr>
          <p:cNvPr id="443" name="Google Shape;443;p35"/>
          <p:cNvSpPr txBox="1"/>
          <p:nvPr/>
        </p:nvSpPr>
        <p:spPr>
          <a:xfrm>
            <a:off x="5306012" y="3595139"/>
            <a:ext cx="1685562" cy="101566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El vapor de agua se eleva y enfría </a:t>
            </a: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36"/>
          <p:cNvPicPr preferRelativeResize="0"/>
          <p:nvPr/>
        </p:nvPicPr>
        <p:blipFill rotWithShape="1">
          <a:blip r:embed="rId3">
            <a:alphaModFix/>
          </a:blip>
          <a:srcRect l="17537" b="1"/>
          <a:stretch/>
        </p:blipFill>
        <p:spPr>
          <a:xfrm>
            <a:off x="116348" y="185366"/>
            <a:ext cx="6765715" cy="6456066"/>
          </a:xfrm>
          <a:prstGeom prst="rect">
            <a:avLst/>
          </a:prstGeom>
          <a:noFill/>
          <a:ln>
            <a:noFill/>
          </a:ln>
        </p:spPr>
      </p:pic>
      <p:sp>
        <p:nvSpPr>
          <p:cNvPr id="449" name="Google Shape;449;p36"/>
          <p:cNvSpPr/>
          <p:nvPr/>
        </p:nvSpPr>
        <p:spPr>
          <a:xfrm>
            <a:off x="7407043" y="-28452"/>
            <a:ext cx="4453797" cy="951007"/>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000"/>
              <a:buFont typeface="Calibri"/>
              <a:buNone/>
            </a:pPr>
            <a:r>
              <a:rPr lang="en-US" sz="4400" b="1" dirty="0" err="1">
                <a:solidFill>
                  <a:srgbClr val="0082B3"/>
                </a:solidFill>
                <a:latin typeface="Franklin Gothic Medium" panose="020B0603020102020204" pitchFamily="34" charset="0"/>
                <a:ea typeface="Calibri"/>
                <a:cs typeface="Calibri"/>
                <a:sym typeface="Calibri"/>
              </a:rPr>
              <a:t>Aludes</a:t>
            </a:r>
            <a:r>
              <a:rPr lang="en-US" sz="4400" b="1" dirty="0">
                <a:solidFill>
                  <a:srgbClr val="0082B3"/>
                </a:solidFill>
                <a:latin typeface="Franklin Gothic Medium" panose="020B0603020102020204" pitchFamily="34" charset="0"/>
                <a:ea typeface="Calibri"/>
                <a:cs typeface="Calibri"/>
                <a:sym typeface="Calibri"/>
              </a:rPr>
              <a:t> de barro</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50" name="Google Shape;450;p36"/>
          <p:cNvSpPr/>
          <p:nvPr/>
        </p:nvSpPr>
        <p:spPr>
          <a:xfrm>
            <a:off x="6998411" y="857086"/>
            <a:ext cx="5321926" cy="5784346"/>
          </a:xfrm>
          <a:prstGeom prst="rect">
            <a:avLst/>
          </a:prstGeom>
          <a:noFill/>
          <a:ln>
            <a:noFill/>
          </a:ln>
        </p:spPr>
        <p:txBody>
          <a:bodyPr spcFirstLastPara="1" wrap="square" lIns="91425" tIns="45700" rIns="91425" bIns="45700" anchor="t" anchorCtr="0">
            <a:noAutofit/>
          </a:bodyPr>
          <a:lstStyle/>
          <a:p>
            <a:pPr marL="274320" marR="0" lvl="0" indent="-228600" algn="l" rtl="0">
              <a:lnSpc>
                <a:spcPct val="90000"/>
              </a:lnSpc>
              <a:spcBef>
                <a:spcPts val="0"/>
              </a:spcBef>
              <a:spcAft>
                <a:spcPts val="0"/>
              </a:spcAft>
              <a:buClr>
                <a:srgbClr val="595959"/>
              </a:buClr>
              <a:buSzPts val="1600"/>
              <a:buFont typeface="Arial"/>
              <a:buChar char="•"/>
            </a:pPr>
            <a:r>
              <a:rPr lang="en-US" sz="2000" b="0" i="0" u="none" strike="noStrike" cap="none" dirty="0">
                <a:solidFill>
                  <a:schemeClr val="dk1"/>
                </a:solidFill>
                <a:latin typeface="Franklin Gothic Medium" panose="020B0603020102020204" pitchFamily="34" charset="0"/>
                <a:ea typeface="Calibri"/>
                <a:cs typeface="Calibri"/>
                <a:sym typeface="Calibri"/>
              </a:rPr>
              <a:t>Las </a:t>
            </a:r>
            <a:r>
              <a:rPr lang="en-US" sz="2000" b="0" i="0" u="none" strike="noStrike" cap="none" dirty="0" err="1">
                <a:solidFill>
                  <a:schemeClr val="dk1"/>
                </a:solidFill>
                <a:latin typeface="Franklin Gothic Medium" panose="020B0603020102020204" pitchFamily="34" charset="0"/>
                <a:ea typeface="Calibri"/>
                <a:cs typeface="Calibri"/>
                <a:sym typeface="Calibri"/>
              </a:rPr>
              <a:t>fuertes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lluvias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pueden</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provocar</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dirty="0" err="1">
                <a:solidFill>
                  <a:schemeClr val="dk1"/>
                </a:solidFill>
                <a:latin typeface="Franklin Gothic Medium" panose="020B0603020102020204" pitchFamily="34" charset="0"/>
                <a:ea typeface="Calibri"/>
                <a:cs typeface="Calibri"/>
                <a:sym typeface="Calibri"/>
              </a:rPr>
              <a:t>aludes</a:t>
            </a:r>
            <a:r>
              <a:rPr lang="en-US" sz="2000" dirty="0">
                <a:solidFill>
                  <a:schemeClr val="dk1"/>
                </a:solidFill>
                <a:latin typeface="Franklin Gothic Medium" panose="020B0603020102020204" pitchFamily="34" charset="0"/>
                <a:ea typeface="Calibri"/>
                <a:cs typeface="Calibri"/>
                <a:sym typeface="Calibri"/>
              </a:rPr>
              <a:t> de barro</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chemeClr val="dk1"/>
                </a:solidFill>
                <a:latin typeface="Franklin Gothic Medium" panose="020B0603020102020204" pitchFamily="34" charset="0"/>
                <a:ea typeface="Calibri"/>
                <a:cs typeface="Calibri"/>
                <a:sym typeface="Calibri"/>
              </a:rPr>
              <a:t>Sonidos</a:t>
            </a:r>
            <a:r>
              <a:rPr lang="en-US" sz="2000" b="0" i="0" u="none" strike="noStrike" cap="none" dirty="0">
                <a:solidFill>
                  <a:schemeClr val="dk1"/>
                </a:solidFill>
                <a:latin typeface="Franklin Gothic Medium" panose="020B0603020102020204" pitchFamily="34" charset="0"/>
                <a:ea typeface="Calibri"/>
                <a:cs typeface="Calibri"/>
                <a:sym typeface="Calibri"/>
              </a:rPr>
              <a:t> de </a:t>
            </a:r>
            <a:r>
              <a:rPr lang="en-US" sz="2000" b="0" i="0" u="none" strike="noStrike" cap="none" dirty="0" err="1">
                <a:solidFill>
                  <a:schemeClr val="dk1"/>
                </a:solidFill>
                <a:latin typeface="Franklin Gothic Medium" panose="020B0603020102020204" pitchFamily="34" charset="0"/>
                <a:ea typeface="Calibri"/>
                <a:cs typeface="Calibri"/>
                <a:sym typeface="Calibri"/>
              </a:rPr>
              <a:t>árboles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agrietándose</a:t>
            </a:r>
            <a:r>
              <a:rPr lang="en-US" sz="2000" b="0" i="0" u="none" strike="noStrike" cap="none" dirty="0">
                <a:solidFill>
                  <a:schemeClr val="dk1"/>
                </a:solidFill>
                <a:latin typeface="Franklin Gothic Medium" panose="020B0603020102020204" pitchFamily="34" charset="0"/>
                <a:ea typeface="Calibri"/>
                <a:cs typeface="Calibri"/>
                <a:sym typeface="Calibri"/>
              </a:rPr>
              <a:t> y </a:t>
            </a:r>
            <a:r>
              <a:rPr lang="en-US" sz="2000" b="0" i="0" u="none" strike="noStrike" cap="none" dirty="0" err="1">
                <a:solidFill>
                  <a:schemeClr val="dk1"/>
                </a:solidFill>
                <a:latin typeface="Franklin Gothic Medium" panose="020B0603020102020204" pitchFamily="34" charset="0"/>
                <a:ea typeface="Calibri"/>
                <a:cs typeface="Calibri"/>
                <a:sym typeface="Calibri"/>
              </a:rPr>
              <a:t>grandes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rocas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golpeándose</a:t>
            </a:r>
            <a:r>
              <a:rPr lang="en-US" sz="2000" b="0" i="0" u="none" strike="noStrike" cap="none" dirty="0">
                <a:solidFill>
                  <a:schemeClr val="dk1"/>
                </a:solidFill>
                <a:latin typeface="Franklin Gothic Medium" panose="020B0603020102020204" pitchFamily="34" charset="0"/>
                <a:ea typeface="Calibri"/>
                <a:cs typeface="Calibri"/>
                <a:sym typeface="Calibri"/>
              </a:rPr>
              <a:t> entre </a:t>
            </a:r>
            <a:r>
              <a:rPr lang="en-US" sz="2000" b="0" i="0" u="none" strike="noStrike" cap="none" dirty="0" err="1">
                <a:solidFill>
                  <a:schemeClr val="dk1"/>
                </a:solidFill>
                <a:latin typeface="Franklin Gothic Medium" panose="020B0603020102020204" pitchFamily="34" charset="0"/>
                <a:ea typeface="Calibri"/>
                <a:cs typeface="Calibri"/>
                <a:sym typeface="Calibri"/>
              </a:rPr>
              <a:t>sí</a:t>
            </a:r>
            <a:r>
              <a:rPr lang="en-US" sz="2000" b="0" i="0" u="none" strike="noStrike" cap="none" dirty="0">
                <a:solidFill>
                  <a:schemeClr val="dk1"/>
                </a:solidFill>
                <a:latin typeface="Franklin Gothic Medium" panose="020B0603020102020204" pitchFamily="34" charset="0"/>
                <a:ea typeface="Calibri"/>
                <a:cs typeface="Calibri"/>
                <a:sym typeface="Calibri"/>
              </a:rPr>
              <a:t>.</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90000"/>
              </a:lnSpc>
              <a:spcBef>
                <a:spcPts val="1000"/>
              </a:spcBef>
              <a:spcAft>
                <a:spcPts val="0"/>
              </a:spcAft>
              <a:buClr>
                <a:srgbClr val="595959"/>
              </a:buClr>
              <a:buSzPts val="1600"/>
              <a:buFont typeface="Arial"/>
              <a:buChar char="•"/>
            </a:pPr>
            <a:r>
              <a:rPr lang="en-US" sz="2000" b="0" i="0" u="none" strike="noStrike" cap="none" dirty="0">
                <a:solidFill>
                  <a:schemeClr val="dk1"/>
                </a:solidFill>
                <a:latin typeface="Franklin Gothic Medium" panose="020B0603020102020204" pitchFamily="34" charset="0"/>
                <a:ea typeface="Calibri"/>
                <a:cs typeface="Calibri"/>
                <a:sym typeface="Calibri"/>
              </a:rPr>
              <a:t>Un </a:t>
            </a:r>
            <a:r>
              <a:rPr lang="en-US" sz="2000" b="0" i="0" u="none" strike="noStrike" cap="none" dirty="0" err="1">
                <a:solidFill>
                  <a:schemeClr val="dk1"/>
                </a:solidFill>
                <a:latin typeface="Franklin Gothic Medium" panose="020B0603020102020204" pitchFamily="34" charset="0"/>
                <a:ea typeface="Calibri"/>
                <a:cs typeface="Calibri"/>
                <a:sym typeface="Calibri"/>
              </a:rPr>
              <a:t>estruendo</a:t>
            </a:r>
            <a:r>
              <a:rPr lang="en-US" sz="2000" b="0" i="0" u="none" strike="noStrike" cap="none" dirty="0">
                <a:solidFill>
                  <a:schemeClr val="dk1"/>
                </a:solidFill>
                <a:latin typeface="Franklin Gothic Medium" panose="020B0603020102020204" pitchFamily="34" charset="0"/>
                <a:ea typeface="Calibri"/>
                <a:cs typeface="Calibri"/>
                <a:sym typeface="Calibri"/>
              </a:rPr>
              <a:t> bajo se </a:t>
            </a:r>
            <a:r>
              <a:rPr lang="en-US" sz="2000" b="0" i="0" u="none" strike="noStrike" cap="none" dirty="0" err="1">
                <a:solidFill>
                  <a:schemeClr val="dk1"/>
                </a:solidFill>
                <a:latin typeface="Franklin Gothic Medium" panose="020B0603020102020204" pitchFamily="34" charset="0"/>
                <a:ea typeface="Calibri"/>
                <a:cs typeface="Calibri"/>
                <a:sym typeface="Calibri"/>
              </a:rPr>
              <a:t>convierte</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en</a:t>
            </a:r>
            <a:r>
              <a:rPr lang="en-US" sz="2000" b="0" i="0" u="none" strike="noStrike" cap="none" dirty="0">
                <a:solidFill>
                  <a:schemeClr val="dk1"/>
                </a:solidFill>
                <a:latin typeface="Franklin Gothic Medium" panose="020B0603020102020204" pitchFamily="34" charset="0"/>
                <a:ea typeface="Calibri"/>
                <a:cs typeface="Calibri"/>
                <a:sym typeface="Calibri"/>
              </a:rPr>
              <a:t> un </a:t>
            </a:r>
            <a:r>
              <a:rPr lang="en-US" sz="2000" b="0" i="0" u="none" strike="noStrike" cap="none" dirty="0" err="1">
                <a:solidFill>
                  <a:schemeClr val="dk1"/>
                </a:solidFill>
                <a:latin typeface="Franklin Gothic Medium" panose="020B0603020102020204" pitchFamily="34" charset="0"/>
                <a:ea typeface="Calibri"/>
                <a:cs typeface="Calibri"/>
                <a:sym typeface="Calibri"/>
              </a:rPr>
              <a:t>rugido</a:t>
            </a:r>
            <a:r>
              <a:rPr lang="en-US" sz="2000" b="0" i="0" u="none" strike="noStrike" cap="none" dirty="0">
                <a:solidFill>
                  <a:schemeClr val="dk1"/>
                </a:solidFill>
                <a:latin typeface="Franklin Gothic Medium" panose="020B0603020102020204" pitchFamily="34" charset="0"/>
                <a:ea typeface="Calibri"/>
                <a:cs typeface="Calibri"/>
                <a:sym typeface="Calibri"/>
              </a:rPr>
              <a:t> a </a:t>
            </a:r>
            <a:r>
              <a:rPr lang="en-US" sz="2000" b="0" i="0" u="none" strike="noStrike" cap="none" dirty="0" err="1">
                <a:solidFill>
                  <a:schemeClr val="dk1"/>
                </a:solidFill>
                <a:latin typeface="Franklin Gothic Medium" panose="020B0603020102020204" pitchFamily="34" charset="0"/>
                <a:ea typeface="Calibri"/>
                <a:cs typeface="Calibri"/>
                <a:sym typeface="Calibri"/>
              </a:rPr>
              <a:t>medida</a:t>
            </a:r>
            <a:r>
              <a:rPr lang="en-US" sz="2000" b="0" i="0" u="none" strike="noStrike" cap="none" dirty="0">
                <a:solidFill>
                  <a:schemeClr val="dk1"/>
                </a:solidFill>
                <a:latin typeface="Franklin Gothic Medium" panose="020B0603020102020204" pitchFamily="34" charset="0"/>
                <a:ea typeface="Calibri"/>
                <a:cs typeface="Calibri"/>
                <a:sym typeface="Calibri"/>
              </a:rPr>
              <a:t> que se </a:t>
            </a:r>
            <a:r>
              <a:rPr lang="en-US" sz="2000" b="0" i="0" u="none" strike="noStrike" cap="none" dirty="0" err="1">
                <a:solidFill>
                  <a:schemeClr val="dk1"/>
                </a:solidFill>
                <a:latin typeface="Franklin Gothic Medium" panose="020B0603020102020204" pitchFamily="34" charset="0"/>
                <a:ea typeface="Calibri"/>
                <a:cs typeface="Calibri"/>
                <a:sym typeface="Calibri"/>
              </a:rPr>
              <a:t>acerca</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a:solidFill>
                  <a:schemeClr val="dk1"/>
                </a:solidFill>
                <a:latin typeface="Franklin Gothic Medium" panose="020B0603020102020204" pitchFamily="34" charset="0"/>
                <a:ea typeface="Calibri"/>
                <a:cs typeface="Calibri"/>
                <a:sym typeface="Calibri"/>
              </a:rPr>
              <a:t>Zonas de </a:t>
            </a:r>
            <a:r>
              <a:rPr lang="en-US" sz="2000" b="0" i="0" u="none" strike="noStrike" cap="none" dirty="0" err="1">
                <a:solidFill>
                  <a:schemeClr val="dk1"/>
                </a:solidFill>
                <a:latin typeface="Franklin Gothic Medium" panose="020B0603020102020204" pitchFamily="34" charset="0"/>
                <a:ea typeface="Calibri"/>
                <a:cs typeface="Calibri"/>
                <a:sym typeface="Calibri"/>
              </a:rPr>
              <a:t>riesgo</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90000"/>
              </a:lnSpc>
              <a:spcBef>
                <a:spcPts val="1000"/>
              </a:spcBef>
              <a:spcAft>
                <a:spcPts val="0"/>
              </a:spcAft>
              <a:buClr>
                <a:srgbClr val="595959"/>
              </a:buClr>
              <a:buSzPts val="1600"/>
              <a:buFont typeface="Arial"/>
              <a:buChar char="•"/>
            </a:pPr>
            <a:r>
              <a:rPr lang="en-US" sz="2000" b="0" i="0" u="none" strike="noStrike" cap="none" dirty="0" err="1">
                <a:solidFill>
                  <a:schemeClr val="dk1"/>
                </a:solidFill>
                <a:latin typeface="Franklin Gothic Medium" panose="020B0603020102020204" pitchFamily="34" charset="0"/>
                <a:ea typeface="Calibri"/>
                <a:cs typeface="Calibri"/>
                <a:sym typeface="Calibri"/>
              </a:rPr>
              <a:t>Pendientes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pronunciadas</a:t>
            </a:r>
            <a:r>
              <a:rPr lang="en-US" sz="2000" b="0" i="0" u="none" strike="noStrike" cap="none" dirty="0">
                <a:solidFill>
                  <a:schemeClr val="dk1"/>
                </a:solidFill>
                <a:latin typeface="Franklin Gothic Medium" panose="020B0603020102020204" pitchFamily="34" charset="0"/>
                <a:ea typeface="Calibri"/>
                <a:cs typeface="Calibri"/>
                <a:sym typeface="Calibri"/>
              </a:rPr>
              <a:t> con </a:t>
            </a:r>
            <a:r>
              <a:rPr lang="en-US" sz="2000" b="0" i="0" u="none" strike="noStrike" cap="none" dirty="0" err="1">
                <a:solidFill>
                  <a:schemeClr val="dk1"/>
                </a:solidFill>
                <a:latin typeface="Franklin Gothic Medium" panose="020B0603020102020204" pitchFamily="34" charset="0"/>
                <a:ea typeface="Calibri"/>
                <a:cs typeface="Calibri"/>
                <a:sym typeface="Calibri"/>
              </a:rPr>
              <a:t>falta</a:t>
            </a:r>
            <a:r>
              <a:rPr lang="en-US" sz="2000" b="0" i="0" u="none" strike="noStrike" cap="none" dirty="0">
                <a:solidFill>
                  <a:schemeClr val="dk1"/>
                </a:solidFill>
                <a:latin typeface="Franklin Gothic Medium" panose="020B0603020102020204" pitchFamily="34" charset="0"/>
                <a:ea typeface="Calibri"/>
                <a:cs typeface="Calibri"/>
                <a:sym typeface="Calibri"/>
              </a:rPr>
              <a:t> de </a:t>
            </a:r>
            <a:r>
              <a:rPr lang="en-US" sz="2000" b="0" i="0" u="none" strike="noStrike" cap="none" dirty="0" err="1">
                <a:solidFill>
                  <a:schemeClr val="dk1"/>
                </a:solidFill>
                <a:latin typeface="Franklin Gothic Medium" panose="020B0603020102020204" pitchFamily="34" charset="0"/>
                <a:ea typeface="Calibri"/>
                <a:cs typeface="Calibri"/>
                <a:sym typeface="Calibri"/>
              </a:rPr>
              <a:t>vegetación</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90000"/>
              </a:lnSpc>
              <a:spcBef>
                <a:spcPts val="1000"/>
              </a:spcBef>
              <a:spcAft>
                <a:spcPts val="0"/>
              </a:spcAft>
              <a:buClr>
                <a:srgbClr val="595959"/>
              </a:buClr>
              <a:buSzPts val="1600"/>
              <a:buFont typeface="Arial"/>
              <a:buChar char="•"/>
            </a:pPr>
            <a:r>
              <a:rPr lang="en-US" sz="2000" dirty="0" err="1">
                <a:solidFill>
                  <a:schemeClr val="dk1"/>
                </a:solidFill>
                <a:latin typeface="Franklin Gothic Medium" panose="020B0603020102020204" pitchFamily="34" charset="0"/>
                <a:ea typeface="Calibri"/>
                <a:cs typeface="Calibri"/>
                <a:sym typeface="Calibri"/>
              </a:rPr>
              <a:t>Áreas</a:t>
            </a:r>
            <a:r>
              <a:rPr lang="en-US" sz="2000" dirty="0">
                <a:solidFill>
                  <a:schemeClr val="dk1"/>
                </a:solidFill>
                <a:latin typeface="Franklin Gothic Medium" panose="020B0603020102020204" pitchFamily="34" charset="0"/>
                <a:ea typeface="Calibri"/>
                <a:cs typeface="Calibri"/>
                <a:sym typeface="Calibri"/>
              </a:rPr>
              <a:t> de</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construcción</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90000"/>
              </a:lnSpc>
              <a:spcBef>
                <a:spcPts val="1000"/>
              </a:spcBef>
              <a:spcAft>
                <a:spcPts val="0"/>
              </a:spcAft>
              <a:buClr>
                <a:srgbClr val="595959"/>
              </a:buClr>
              <a:buSzPts val="1600"/>
              <a:buFont typeface="Arial"/>
              <a:buChar char="•"/>
            </a:pPr>
            <a:r>
              <a:rPr lang="en-US" sz="2000" b="0" i="0" u="none" strike="noStrike" cap="none" dirty="0" err="1">
                <a:solidFill>
                  <a:schemeClr val="dk1"/>
                </a:solidFill>
                <a:latin typeface="Franklin Gothic Medium" panose="020B0603020102020204" pitchFamily="34" charset="0"/>
                <a:ea typeface="Calibri"/>
                <a:cs typeface="Calibri"/>
                <a:sym typeface="Calibri"/>
              </a:rPr>
              <a:t>Terrenos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quemados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por</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incendios</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forestales</a:t>
            </a:r>
            <a:endParaRPr sz="20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600"/>
              <a:buFont typeface="Arial"/>
              <a:buChar char="•"/>
            </a:pPr>
            <a:r>
              <a:rPr lang="en-US" sz="2000" b="0" i="0" u="none" strike="noStrike" cap="none" dirty="0" err="1">
                <a:solidFill>
                  <a:schemeClr val="dk1"/>
                </a:solidFill>
                <a:latin typeface="Franklin Gothic Medium" panose="020B0603020102020204" pitchFamily="34" charset="0"/>
                <a:ea typeface="Calibri"/>
                <a:cs typeface="Calibri"/>
                <a:sym typeface="Calibri"/>
              </a:rPr>
              <a:t>Desplácese</a:t>
            </a:r>
            <a:r>
              <a:rPr lang="en-US" sz="2000" b="0" i="0" u="none" strike="noStrike" cap="none" dirty="0">
                <a:solidFill>
                  <a:schemeClr val="dk1"/>
                </a:solidFill>
                <a:latin typeface="Franklin Gothic Medium" panose="020B0603020102020204" pitchFamily="34" charset="0"/>
                <a:ea typeface="Calibri"/>
                <a:cs typeface="Calibri"/>
                <a:sym typeface="Calibri"/>
              </a:rPr>
              <a:t> a </a:t>
            </a:r>
            <a:r>
              <a:rPr lang="en-US" sz="2000" b="0" i="0" u="none" strike="noStrike" cap="none" dirty="0" err="1">
                <a:solidFill>
                  <a:schemeClr val="dk1"/>
                </a:solidFill>
                <a:latin typeface="Franklin Gothic Medium" panose="020B0603020102020204" pitchFamily="34" charset="0"/>
                <a:ea typeface="Calibri"/>
                <a:cs typeface="Calibri"/>
                <a:sym typeface="Calibri"/>
              </a:rPr>
              <a:t>terreno</a:t>
            </a:r>
            <a:r>
              <a:rPr lang="en-US" sz="2000" b="0" i="0" u="none" strike="noStrike" cap="none" dirty="0">
                <a:solidFill>
                  <a:schemeClr val="dk1"/>
                </a:solidFill>
                <a:latin typeface="Franklin Gothic Medium" panose="020B0603020102020204" pitchFamily="34" charset="0"/>
                <a:ea typeface="Calibri"/>
                <a:cs typeface="Calibri"/>
                <a:sym typeface="Calibri"/>
              </a:rPr>
              <a:t> </a:t>
            </a:r>
            <a:r>
              <a:rPr lang="en-US" sz="2000" b="0" i="0" u="none" strike="noStrike" cap="none" dirty="0" err="1">
                <a:solidFill>
                  <a:schemeClr val="dk1"/>
                </a:solidFill>
                <a:latin typeface="Franklin Gothic Medium" panose="020B0603020102020204" pitchFamily="34" charset="0"/>
                <a:ea typeface="Calibri"/>
                <a:cs typeface="Calibri"/>
                <a:sym typeface="Calibri"/>
              </a:rPr>
              <a:t>elevado</a:t>
            </a:r>
            <a:r>
              <a:rPr lang="en-US" sz="2000" b="0" i="0" u="none" strike="noStrike" cap="none" dirty="0">
                <a:solidFill>
                  <a:schemeClr val="dk1"/>
                </a:solidFill>
                <a:latin typeface="Franklin Gothic Medium" panose="020B0603020102020204" pitchFamily="34" charset="0"/>
                <a:ea typeface="Calibri"/>
                <a:cs typeface="Calibri"/>
                <a:sym typeface="Calibri"/>
              </a:rPr>
              <a:t> y </a:t>
            </a:r>
            <a:r>
              <a:rPr lang="en-US" sz="2000" b="0" i="0" u="none" strike="noStrike" cap="none" dirty="0" err="1">
                <a:solidFill>
                  <a:schemeClr val="dk1"/>
                </a:solidFill>
                <a:latin typeface="Franklin Gothic Medium" panose="020B0603020102020204" pitchFamily="34" charset="0"/>
                <a:ea typeface="Calibri"/>
                <a:cs typeface="Calibri"/>
                <a:sym typeface="Calibri"/>
              </a:rPr>
              <a:t>póngase</a:t>
            </a:r>
            <a:r>
              <a:rPr lang="en-US" sz="2000" b="0" i="0" u="none" strike="noStrike" cap="none" dirty="0">
                <a:solidFill>
                  <a:schemeClr val="dk1"/>
                </a:solidFill>
                <a:latin typeface="Franklin Gothic Medium" panose="020B0603020102020204" pitchFamily="34" charset="0"/>
                <a:ea typeface="Calibri"/>
                <a:cs typeface="Calibri"/>
                <a:sym typeface="Calibri"/>
              </a:rPr>
              <a:t> a </a:t>
            </a:r>
            <a:r>
              <a:rPr lang="en-US" sz="2000" b="0" i="0" u="none" strike="noStrike" cap="none" dirty="0" err="1">
                <a:solidFill>
                  <a:schemeClr val="dk1"/>
                </a:solidFill>
                <a:latin typeface="Franklin Gothic Medium" panose="020B0603020102020204" pitchFamily="34" charset="0"/>
                <a:ea typeface="Calibri"/>
                <a:cs typeface="Calibri"/>
                <a:sym typeface="Calibri"/>
              </a:rPr>
              <a:t>cubierto</a:t>
            </a:r>
            <a:endParaRPr lang="en-US" sz="2000" b="0" i="0" u="none" strike="noStrike" cap="none" dirty="0">
              <a:solidFill>
                <a:schemeClr val="dk1"/>
              </a:solidFill>
              <a:latin typeface="Franklin Gothic Medium" panose="020B0603020102020204" pitchFamily="34" charset="0"/>
              <a:ea typeface="Calibri"/>
              <a:cs typeface="Calibri"/>
              <a:sym typeface="Calibri"/>
            </a:endParaRPr>
          </a:p>
          <a:p>
            <a:pPr marL="274320" marR="0" lvl="0" indent="-228600" algn="l" defTabSz="914400" rtl="0" eaLnBrk="1" fontAlgn="auto" latinLnBrk="0" hangingPunct="1">
              <a:lnSpc>
                <a:spcPct val="90000"/>
              </a:lnSpc>
              <a:spcBef>
                <a:spcPts val="1800"/>
              </a:spcBef>
              <a:spcAft>
                <a:spcPts val="0"/>
              </a:spcAft>
              <a:buClr>
                <a:srgbClr val="595959"/>
              </a:buClr>
              <a:buSzPct val="80000"/>
              <a:buFont typeface="Arial" pitchFamily="34" charset="0"/>
              <a:buChar char="•"/>
              <a:tabLst/>
              <a:defRPr/>
            </a:pPr>
            <a:r>
              <a:rPr kumimoji="0" lang="en-US" sz="2000" b="0" i="0" u="none" strike="noStrike" kern="1200" cap="none" spc="0" normalizeH="0" baseline="0" noProof="0" dirty="0">
                <a:ln>
                  <a:noFill/>
                </a:ln>
                <a:solidFill>
                  <a:srgbClr val="0000EE"/>
                </a:solidFill>
                <a:effectLst/>
                <a:uLnTx/>
                <a:uFillTx/>
                <a:latin typeface="Segoe UI" panose="020B0502040204020203" pitchFamily="34" charset="0"/>
                <a:ea typeface="+mn-ea"/>
                <a:cs typeface="+mn-cs"/>
                <a:hlinkClick r:id="rId4" tooltip="https://www.acpwa.org/about-us/roadclosure.page?"/>
              </a:rPr>
              <a:t>https://www.acpwa.org/about-us/roadclosure.page?</a:t>
            </a:r>
            <a:endPar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endParaRPr>
          </a:p>
        </p:txBody>
      </p:sp>
      <p:pic>
        <p:nvPicPr>
          <p:cNvPr id="6" name="Picture 2">
            <a:extLst>
              <a:ext uri="{FF2B5EF4-FFF2-40B4-BE49-F238E27FC236}">
                <a16:creationId xmlns:a16="http://schemas.microsoft.com/office/drawing/2014/main" id="{D76A6B67-0FE1-46C3-B46E-CCB82A292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49" y="161302"/>
            <a:ext cx="2428875"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0A5884C-BC52-4A10-825F-A567D0154949}"/>
              </a:ext>
            </a:extLst>
          </p:cNvPr>
          <p:cNvSpPr txBox="1"/>
          <p:nvPr/>
        </p:nvSpPr>
        <p:spPr>
          <a:xfrm>
            <a:off x="0" y="6246364"/>
            <a:ext cx="3721768" cy="307777"/>
          </a:xfrm>
          <a:prstGeom prst="rect">
            <a:avLst/>
          </a:prstGeom>
          <a:noFill/>
        </p:spPr>
        <p:txBody>
          <a:bodyPr wrap="square">
            <a:spAutoFit/>
          </a:bodyPr>
          <a:lstStyle/>
          <a:p>
            <a:pPr algn="ctr"/>
            <a:r>
              <a:rPr lang="en-US" b="1" dirty="0" err="1">
                <a:solidFill>
                  <a:schemeClr val="bg1"/>
                </a:solidFill>
              </a:rPr>
              <a:t>Alud</a:t>
            </a:r>
            <a:r>
              <a:rPr lang="en-US" b="1" dirty="0">
                <a:solidFill>
                  <a:schemeClr val="bg1"/>
                </a:solidFill>
              </a:rPr>
              <a:t> de barro </a:t>
            </a:r>
            <a:r>
              <a:rPr lang="en-US" b="1" dirty="0" err="1">
                <a:solidFill>
                  <a:schemeClr val="bg1"/>
                </a:solidFill>
              </a:rPr>
              <a:t>bloqueando</a:t>
            </a:r>
            <a:r>
              <a:rPr lang="en-US" b="1" dirty="0">
                <a:solidFill>
                  <a:schemeClr val="bg1"/>
                </a:solidFill>
              </a:rPr>
              <a:t> </a:t>
            </a:r>
            <a:r>
              <a:rPr lang="en-US" b="1" dirty="0" err="1">
                <a:solidFill>
                  <a:schemeClr val="bg1"/>
                </a:solidFill>
              </a:rPr>
              <a:t>carretera</a:t>
            </a:r>
            <a:r>
              <a:rPr lang="en-US" b="1" dirty="0">
                <a:solidFill>
                  <a:schemeClr val="bg1"/>
                </a:solidFill>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7"/>
          <p:cNvSpPr/>
          <p:nvPr/>
        </p:nvSpPr>
        <p:spPr>
          <a:xfrm>
            <a:off x="455611" y="784145"/>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Alertas</a:t>
            </a:r>
            <a:r>
              <a:rPr lang="en-US" sz="4400" b="1" i="0" u="none" strike="noStrike" cap="none" dirty="0">
                <a:solidFill>
                  <a:srgbClr val="0082B3"/>
                </a:solidFill>
                <a:latin typeface="Franklin Gothic Medium" panose="020B0603020102020204" pitchFamily="34" charset="0"/>
                <a:ea typeface="Calibri"/>
                <a:cs typeface="Calibri"/>
                <a:sym typeface="Calibri"/>
              </a:rPr>
              <a:t> por </a:t>
            </a:r>
            <a:r>
              <a:rPr lang="en-US" sz="4400" b="1" i="0" u="none" strike="noStrike" cap="none" dirty="0" err="1">
                <a:solidFill>
                  <a:srgbClr val="0082B3"/>
                </a:solidFill>
                <a:latin typeface="Franklin Gothic Medium" panose="020B0603020102020204" pitchFamily="34" charset="0"/>
                <a:ea typeface="Calibri"/>
                <a:cs typeface="Calibri"/>
                <a:sym typeface="Calibri"/>
              </a:rPr>
              <a:t>Viento</a:t>
            </a:r>
            <a:endParaRPr sz="1400" b="0" i="0" u="none" strike="noStrike" cap="none" dirty="0">
              <a:solidFill>
                <a:srgbClr val="0082B3"/>
              </a:solidFill>
              <a:latin typeface="Franklin Gothic Medium" panose="020B0603020102020204" pitchFamily="34" charset="0"/>
              <a:sym typeface="Arial"/>
            </a:endParaRPr>
          </a:p>
        </p:txBody>
      </p:sp>
      <p:sp>
        <p:nvSpPr>
          <p:cNvPr id="457" name="Google Shape;457;p37"/>
          <p:cNvSpPr/>
          <p:nvPr/>
        </p:nvSpPr>
        <p:spPr>
          <a:xfrm>
            <a:off x="392383" y="2424189"/>
            <a:ext cx="10011673" cy="4191000"/>
          </a:xfrm>
          <a:prstGeom prst="rect">
            <a:avLst/>
          </a:prstGeom>
          <a:noFill/>
          <a:ln>
            <a:noFill/>
          </a:ln>
        </p:spPr>
        <p:txBody>
          <a:bodyPr spcFirstLastPara="1" wrap="square" lIns="91425" tIns="45700" rIns="91425" bIns="45700" anchor="t" anchorCtr="0">
            <a:normAutofit lnSpcReduction="10000"/>
          </a:bodyPr>
          <a:lstStyle/>
          <a:p>
            <a:pPr marL="274320" marR="0" lvl="0" indent="-228600" algn="l" rtl="0">
              <a:lnSpc>
                <a:spcPct val="80000"/>
              </a:lnSpc>
              <a:spcBef>
                <a:spcPts val="0"/>
              </a:spcBef>
              <a:spcAft>
                <a:spcPts val="0"/>
              </a:spcAft>
              <a:buClr>
                <a:srgbClr val="595959"/>
              </a:buClr>
              <a:buSzPts val="2368"/>
              <a:buFont typeface="Arial"/>
              <a:buChar char="•"/>
            </a:pPr>
            <a:r>
              <a:rPr lang="en-US" sz="3200" b="1" u="sng" kern="0" dirty="0" err="1">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Advertencia</a:t>
            </a:r>
            <a:r>
              <a:rPr lang="en-US" sz="3200" b="1" kern="0" dirty="0">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 de </a:t>
            </a:r>
            <a:r>
              <a:rPr lang="en-US" sz="3200" b="1" kern="0" dirty="0" err="1">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Viento</a:t>
            </a:r>
            <a:r>
              <a:rPr lang="en-US" sz="3200" b="1" kern="0" dirty="0">
                <a:solidFill>
                  <a:srgbClr val="595959"/>
                </a:solidFill>
                <a:effectLst/>
                <a:latin typeface="Franklin Gothic Medium" panose="020B0603020102020204" pitchFamily="34" charset="0"/>
                <a:ea typeface="Times New Roman" panose="02020603050405020304" pitchFamily="18" charset="0"/>
                <a:cs typeface="Arial" panose="020B0604020202020204" pitchFamily="34" charset="0"/>
              </a:rPr>
              <a:t> </a:t>
            </a:r>
            <a:endParaRPr lang="es-ES" sz="3200" b="1"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600" algn="l" rtl="0">
              <a:lnSpc>
                <a:spcPct val="80000"/>
              </a:lnSpc>
              <a:spcBef>
                <a:spcPts val="1000"/>
              </a:spcBef>
              <a:spcAft>
                <a:spcPts val="0"/>
              </a:spcAft>
              <a:buClr>
                <a:srgbClr val="595959"/>
              </a:buClr>
              <a:buSzPts val="2072"/>
              <a:buFont typeface="Arial"/>
              <a:buChar char="•"/>
            </a:pPr>
            <a:r>
              <a:rPr lang="es-ES" sz="2800" b="0" i="0" u="none" strike="noStrike" cap="none" dirty="0">
                <a:solidFill>
                  <a:srgbClr val="595959"/>
                </a:solidFill>
                <a:latin typeface="Franklin Gothic Medium" panose="020B0603020102020204" pitchFamily="34" charset="0"/>
                <a:ea typeface="Calibri"/>
                <a:cs typeface="Calibri"/>
                <a:sym typeface="Calibri"/>
              </a:rPr>
              <a:t>Se </a:t>
            </a:r>
            <a:r>
              <a:rPr lang="es-ES" sz="2800" b="0" i="0" u="sng" strike="noStrike" cap="none" dirty="0">
                <a:solidFill>
                  <a:srgbClr val="595959"/>
                </a:solidFill>
                <a:latin typeface="Franklin Gothic Medium" panose="020B0603020102020204" pitchFamily="34" charset="0"/>
                <a:ea typeface="Calibri"/>
                <a:cs typeface="Calibri"/>
                <a:sym typeface="Calibri"/>
              </a:rPr>
              <a:t>esperan</a:t>
            </a:r>
            <a:r>
              <a:rPr lang="es-ES" sz="2800" b="0" i="0" u="none" strike="noStrike" cap="none" dirty="0">
                <a:solidFill>
                  <a:srgbClr val="595959"/>
                </a:solidFill>
                <a:latin typeface="Franklin Gothic Medium" panose="020B0603020102020204" pitchFamily="34" charset="0"/>
                <a:ea typeface="Calibri"/>
                <a:cs typeface="Calibri"/>
                <a:sym typeface="Calibri"/>
              </a:rPr>
              <a:t> vientos sostenidos de 31-39 MPH durante una hora o más Y/O ráfagas de viento de 46-57 MPH para cualquier duración</a:t>
            </a:r>
          </a:p>
          <a:p>
            <a:pPr marL="274320" indent="-228600">
              <a:lnSpc>
                <a:spcPct val="80000"/>
              </a:lnSpc>
              <a:buClr>
                <a:srgbClr val="595959"/>
              </a:buClr>
              <a:buSzPts val="2368"/>
              <a:buFont typeface="Arial"/>
              <a:buChar char="•"/>
            </a:pPr>
            <a:r>
              <a:rPr lang="en-US" sz="3200" u="sng" dirty="0">
                <a:solidFill>
                  <a:srgbClr val="595959"/>
                </a:solidFill>
                <a:latin typeface="Franklin Gothic Medium" panose="020B0603020102020204" pitchFamily="34" charset="0"/>
                <a:cs typeface="Calibri"/>
                <a:sym typeface="Calibri"/>
              </a:rPr>
              <a:t>Aviso</a:t>
            </a:r>
            <a:r>
              <a:rPr lang="en-US" sz="3200" dirty="0">
                <a:solidFill>
                  <a:srgbClr val="595959"/>
                </a:solidFill>
                <a:latin typeface="Franklin Gothic Medium" panose="020B0603020102020204" pitchFamily="34" charset="0"/>
                <a:cs typeface="Calibri"/>
                <a:sym typeface="Calibri"/>
              </a:rPr>
              <a:t> de </a:t>
            </a:r>
            <a:r>
              <a:rPr lang="en-US" sz="3200" dirty="0" err="1">
                <a:solidFill>
                  <a:srgbClr val="595959"/>
                </a:solidFill>
                <a:latin typeface="Franklin Gothic Medium" panose="020B0603020102020204" pitchFamily="34" charset="0"/>
                <a:cs typeface="Calibri"/>
                <a:sym typeface="Calibri"/>
              </a:rPr>
              <a:t>viento</a:t>
            </a:r>
            <a:r>
              <a:rPr lang="en-US" sz="3200" dirty="0">
                <a:solidFill>
                  <a:srgbClr val="595959"/>
                </a:solidFill>
                <a:latin typeface="Franklin Gothic Medium" panose="020B0603020102020204" pitchFamily="34" charset="0"/>
                <a:cs typeface="Calibri"/>
                <a:sym typeface="Calibri"/>
              </a:rPr>
              <a:t> </a:t>
            </a:r>
            <a:r>
              <a:rPr lang="en-US" sz="3200" dirty="0" err="1">
                <a:solidFill>
                  <a:srgbClr val="595959"/>
                </a:solidFill>
                <a:latin typeface="Franklin Gothic Medium" panose="020B0603020102020204" pitchFamily="34" charset="0"/>
                <a:cs typeface="Calibri"/>
                <a:sym typeface="Calibri"/>
              </a:rPr>
              <a:t>fuerte</a:t>
            </a:r>
            <a:endParaRPr sz="3200" dirty="0">
              <a:solidFill>
                <a:srgbClr val="595959"/>
              </a:solidFill>
              <a:latin typeface="Franklin Gothic Medium" panose="020B0603020102020204" pitchFamily="34" charset="0"/>
              <a:cs typeface="Calibri"/>
              <a:sym typeface="Calibri"/>
            </a:endParaRPr>
          </a:p>
          <a:p>
            <a:pPr marL="594360" marR="0" lvl="1" indent="-228600" algn="l" rtl="0">
              <a:lnSpc>
                <a:spcPct val="80000"/>
              </a:lnSpc>
              <a:spcBef>
                <a:spcPts val="1000"/>
              </a:spcBef>
              <a:spcAft>
                <a:spcPts val="0"/>
              </a:spcAft>
              <a:buClr>
                <a:srgbClr val="595959"/>
              </a:buClr>
              <a:buSzPts val="2072"/>
              <a:buFont typeface="Arial"/>
              <a:buChar char="•"/>
            </a:pPr>
            <a:r>
              <a:rPr lang="en-US" sz="2800" dirty="0">
                <a:solidFill>
                  <a:srgbClr val="595959"/>
                </a:solidFill>
                <a:latin typeface="Franklin Gothic Medium" panose="020B0603020102020204" pitchFamily="34" charset="0"/>
                <a:cs typeface="Calibri"/>
                <a:sym typeface="Calibri"/>
              </a:rPr>
              <a:t>Se </a:t>
            </a:r>
            <a:r>
              <a:rPr lang="en-US" sz="2800" u="sng" dirty="0" err="1">
                <a:solidFill>
                  <a:srgbClr val="595959"/>
                </a:solidFill>
                <a:latin typeface="Franklin Gothic Medium" panose="020B0603020102020204" pitchFamily="34" charset="0"/>
                <a:cs typeface="Calibri"/>
                <a:sym typeface="Calibri"/>
              </a:rPr>
              <a:t>esperan</a:t>
            </a: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vientos</a:t>
            </a: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sostenidos</a:t>
            </a:r>
            <a:r>
              <a:rPr lang="en-US" sz="2800" dirty="0">
                <a:solidFill>
                  <a:srgbClr val="595959"/>
                </a:solidFill>
                <a:latin typeface="Franklin Gothic Medium" panose="020B0603020102020204" pitchFamily="34" charset="0"/>
                <a:cs typeface="Calibri"/>
                <a:sym typeface="Calibri"/>
              </a:rPr>
              <a:t> de 40 MPH o </a:t>
            </a:r>
            <a:r>
              <a:rPr lang="en-US" sz="2800" dirty="0" err="1">
                <a:solidFill>
                  <a:srgbClr val="595959"/>
                </a:solidFill>
                <a:latin typeface="Franklin Gothic Medium" panose="020B0603020102020204" pitchFamily="34" charset="0"/>
                <a:cs typeface="Calibri"/>
                <a:sym typeface="Calibri"/>
              </a:rPr>
              <a:t>más</a:t>
            </a: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durante</a:t>
            </a:r>
            <a:r>
              <a:rPr lang="en-US" sz="2800" dirty="0">
                <a:solidFill>
                  <a:srgbClr val="595959"/>
                </a:solidFill>
                <a:latin typeface="Franklin Gothic Medium" panose="020B0603020102020204" pitchFamily="34" charset="0"/>
                <a:cs typeface="Calibri"/>
                <a:sym typeface="Calibri"/>
              </a:rPr>
              <a:t> una hora o </a:t>
            </a:r>
            <a:r>
              <a:rPr lang="en-US" sz="2800" dirty="0" err="1">
                <a:solidFill>
                  <a:srgbClr val="595959"/>
                </a:solidFill>
                <a:latin typeface="Franklin Gothic Medium" panose="020B0603020102020204" pitchFamily="34" charset="0"/>
                <a:cs typeface="Calibri"/>
                <a:sym typeface="Calibri"/>
              </a:rPr>
              <a:t>más</a:t>
            </a:r>
            <a:r>
              <a:rPr lang="en-US" sz="2800" dirty="0">
                <a:solidFill>
                  <a:srgbClr val="595959"/>
                </a:solidFill>
                <a:latin typeface="Franklin Gothic Medium" panose="020B0603020102020204" pitchFamily="34" charset="0"/>
                <a:cs typeface="Calibri"/>
                <a:sym typeface="Calibri"/>
              </a:rPr>
              <a:t> O </a:t>
            </a:r>
            <a:r>
              <a:rPr lang="en-US" sz="2800" dirty="0" err="1">
                <a:solidFill>
                  <a:srgbClr val="595959"/>
                </a:solidFill>
                <a:latin typeface="Franklin Gothic Medium" panose="020B0603020102020204" pitchFamily="34" charset="0"/>
                <a:cs typeface="Calibri"/>
                <a:sym typeface="Calibri"/>
              </a:rPr>
              <a:t>ráfagas</a:t>
            </a:r>
            <a:r>
              <a:rPr lang="en-US" sz="2800" dirty="0">
                <a:solidFill>
                  <a:srgbClr val="595959"/>
                </a:solidFill>
                <a:latin typeface="Franklin Gothic Medium" panose="020B0603020102020204" pitchFamily="34" charset="0"/>
                <a:cs typeface="Calibri"/>
                <a:sym typeface="Calibri"/>
              </a:rPr>
              <a:t> de </a:t>
            </a:r>
            <a:r>
              <a:rPr lang="en-US" sz="2800" dirty="0" err="1">
                <a:solidFill>
                  <a:srgbClr val="595959"/>
                </a:solidFill>
                <a:latin typeface="Franklin Gothic Medium" panose="020B0603020102020204" pitchFamily="34" charset="0"/>
                <a:cs typeface="Calibri"/>
                <a:sym typeface="Calibri"/>
              </a:rPr>
              <a:t>viento</a:t>
            </a:r>
            <a:r>
              <a:rPr lang="en-US" sz="2800" dirty="0">
                <a:solidFill>
                  <a:srgbClr val="595959"/>
                </a:solidFill>
                <a:latin typeface="Franklin Gothic Medium" panose="020B0603020102020204" pitchFamily="34" charset="0"/>
                <a:cs typeface="Calibri"/>
                <a:sym typeface="Calibri"/>
              </a:rPr>
              <a:t> de 58 mph o </a:t>
            </a:r>
            <a:r>
              <a:rPr lang="en-US" sz="2800" dirty="0" err="1">
                <a:solidFill>
                  <a:srgbClr val="595959"/>
                </a:solidFill>
                <a:latin typeface="Franklin Gothic Medium" panose="020B0603020102020204" pitchFamily="34" charset="0"/>
                <a:cs typeface="Calibri"/>
                <a:sym typeface="Calibri"/>
              </a:rPr>
              <a:t>más</a:t>
            </a:r>
            <a:r>
              <a:rPr lang="en-US" sz="2800" dirty="0">
                <a:solidFill>
                  <a:srgbClr val="595959"/>
                </a:solidFill>
                <a:latin typeface="Franklin Gothic Medium" panose="020B0603020102020204" pitchFamily="34" charset="0"/>
                <a:cs typeface="Calibri"/>
                <a:sym typeface="Calibri"/>
              </a:rPr>
              <a:t> para </a:t>
            </a:r>
            <a:r>
              <a:rPr lang="en-US" sz="2800" dirty="0" err="1">
                <a:solidFill>
                  <a:srgbClr val="595959"/>
                </a:solidFill>
                <a:latin typeface="Franklin Gothic Medium" panose="020B0603020102020204" pitchFamily="34" charset="0"/>
                <a:cs typeface="Calibri"/>
                <a:sym typeface="Calibri"/>
              </a:rPr>
              <a:t>cualquier</a:t>
            </a:r>
            <a:r>
              <a:rPr lang="en-US" sz="2800" dirty="0">
                <a:solidFill>
                  <a:srgbClr val="595959"/>
                </a:solidFill>
                <a:latin typeface="Franklin Gothic Medium" panose="020B0603020102020204" pitchFamily="34" charset="0"/>
                <a:cs typeface="Calibri"/>
                <a:sym typeface="Calibri"/>
              </a:rPr>
              <a:t> </a:t>
            </a:r>
            <a:r>
              <a:rPr lang="en-US" sz="2800" dirty="0" err="1">
                <a:solidFill>
                  <a:srgbClr val="595959"/>
                </a:solidFill>
                <a:latin typeface="Franklin Gothic Medium" panose="020B0603020102020204" pitchFamily="34" charset="0"/>
                <a:cs typeface="Calibri"/>
                <a:sym typeface="Calibri"/>
              </a:rPr>
              <a:t>duración</a:t>
            </a:r>
            <a:endParaRPr sz="2590" b="0" i="1" u="none" strike="noStrike" cap="none" dirty="0">
              <a:solidFill>
                <a:srgbClr val="595959"/>
              </a:solidFill>
              <a:latin typeface="Calibri"/>
              <a:ea typeface="Calibri"/>
              <a:cs typeface="Calibri"/>
              <a:sym typeface="Calibri"/>
            </a:endParaRPr>
          </a:p>
          <a:p>
            <a:pPr marL="274320" lvl="0" indent="-228600">
              <a:lnSpc>
                <a:spcPct val="80000"/>
              </a:lnSpc>
              <a:buClr>
                <a:srgbClr val="595959"/>
              </a:buClr>
              <a:buSzPts val="2368"/>
              <a:buFont typeface="Arial"/>
              <a:buChar char="•"/>
            </a:pPr>
            <a:r>
              <a:rPr lang="en-US" sz="3200" u="sng" kern="0" dirty="0" err="1">
                <a:solidFill>
                  <a:srgbClr val="595959"/>
                </a:solidFill>
                <a:effectLst/>
                <a:latin typeface="Franklin Gothic Medium" panose="020B0603020102020204" pitchFamily="34" charset="0"/>
                <a:ea typeface="Times New Roman" panose="02020603050405020304" pitchFamily="18" charset="0"/>
                <a:cs typeface="Calibri" panose="020F0502020204030204" pitchFamily="34" charset="0"/>
              </a:rPr>
              <a:t>Vigilancia</a:t>
            </a:r>
            <a:r>
              <a:rPr lang="en-US" sz="3200" dirty="0">
                <a:solidFill>
                  <a:srgbClr val="595959"/>
                </a:solidFill>
                <a:latin typeface="Franklin Gothic Medium" panose="020B0603020102020204" pitchFamily="34" charset="0"/>
                <a:cs typeface="Calibri"/>
                <a:sym typeface="Calibri"/>
              </a:rPr>
              <a:t> de </a:t>
            </a:r>
            <a:r>
              <a:rPr lang="en-US" sz="3200" dirty="0" err="1">
                <a:solidFill>
                  <a:srgbClr val="595959"/>
                </a:solidFill>
                <a:latin typeface="Franklin Gothic Medium" panose="020B0603020102020204" pitchFamily="34" charset="0"/>
                <a:cs typeface="Calibri"/>
                <a:sym typeface="Calibri"/>
              </a:rPr>
              <a:t>viento</a:t>
            </a:r>
            <a:r>
              <a:rPr lang="en-US" sz="3200" dirty="0">
                <a:solidFill>
                  <a:srgbClr val="595959"/>
                </a:solidFill>
                <a:latin typeface="Franklin Gothic Medium" panose="020B0603020102020204" pitchFamily="34" charset="0"/>
                <a:cs typeface="Calibri"/>
                <a:sym typeface="Calibri"/>
              </a:rPr>
              <a:t> </a:t>
            </a:r>
            <a:r>
              <a:rPr lang="en-US" sz="3200" dirty="0" err="1">
                <a:solidFill>
                  <a:srgbClr val="595959"/>
                </a:solidFill>
                <a:latin typeface="Franklin Gothic Medium" panose="020B0603020102020204" pitchFamily="34" charset="0"/>
                <a:cs typeface="Calibri"/>
                <a:sym typeface="Calibri"/>
              </a:rPr>
              <a:t>fuerte</a:t>
            </a:r>
            <a:endParaRPr sz="3200" dirty="0">
              <a:solidFill>
                <a:srgbClr val="595959"/>
              </a:solidFill>
              <a:latin typeface="Franklin Gothic Medium" panose="020B0603020102020204" pitchFamily="34" charset="0"/>
              <a:cs typeface="Calibri"/>
              <a:sym typeface="Calibri"/>
            </a:endParaRPr>
          </a:p>
          <a:p>
            <a:pPr marL="594360" marR="0" lvl="1" indent="-228600" algn="l" rtl="0">
              <a:lnSpc>
                <a:spcPct val="80000"/>
              </a:lnSpc>
              <a:spcBef>
                <a:spcPts val="1000"/>
              </a:spcBef>
              <a:spcAft>
                <a:spcPts val="0"/>
              </a:spcAft>
              <a:buClr>
                <a:srgbClr val="595959"/>
              </a:buClr>
              <a:buSzPts val="2072"/>
              <a:buFont typeface="Arial"/>
              <a:buChar char="•"/>
            </a:pPr>
            <a:r>
              <a:rPr lang="es-ES" sz="2800" dirty="0">
                <a:solidFill>
                  <a:srgbClr val="595959"/>
                </a:solidFill>
                <a:latin typeface="Franklin Gothic Medium" panose="020B0603020102020204" pitchFamily="34" charset="0"/>
                <a:cs typeface="Calibri"/>
                <a:sym typeface="Calibri"/>
              </a:rPr>
              <a:t>Cuando las condiciones de alerta de viento fuerte</a:t>
            </a:r>
            <a:r>
              <a:rPr lang="en-US" sz="2800" dirty="0">
                <a:solidFill>
                  <a:srgbClr val="595959"/>
                </a:solidFill>
                <a:latin typeface="Franklin Gothic Medium" panose="020B0603020102020204" pitchFamily="34" charset="0"/>
                <a:cs typeface="Calibri"/>
                <a:sym typeface="Calibri"/>
              </a:rPr>
              <a:t> son </a:t>
            </a:r>
            <a:r>
              <a:rPr lang="en-US" sz="2800" u="sng" dirty="0" err="1">
                <a:solidFill>
                  <a:srgbClr val="595959"/>
                </a:solidFill>
                <a:latin typeface="Franklin Gothic Medium" panose="020B0603020102020204" pitchFamily="34" charset="0"/>
                <a:cs typeface="Calibri"/>
                <a:sym typeface="Calibri"/>
              </a:rPr>
              <a:t>posibles</a:t>
            </a:r>
            <a:endParaRPr sz="2800" u="sng" dirty="0">
              <a:solidFill>
                <a:srgbClr val="595959"/>
              </a:solidFill>
              <a:latin typeface="Franklin Gothic Medium" panose="020B0603020102020204" pitchFamily="34" charset="0"/>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a:p>
            <a:pPr marL="594360" marR="0" lvl="1" indent="-97026" algn="l" rtl="0">
              <a:lnSpc>
                <a:spcPct val="80000"/>
              </a:lnSpc>
              <a:spcBef>
                <a:spcPts val="1000"/>
              </a:spcBef>
              <a:spcAft>
                <a:spcPts val="0"/>
              </a:spcAft>
              <a:buClr>
                <a:srgbClr val="595959"/>
              </a:buClr>
              <a:buSzPts val="2072"/>
              <a:buFont typeface="Arial"/>
              <a:buNone/>
            </a:pPr>
            <a:endParaRPr sz="2590" b="0" i="0" u="none" strike="noStrike" cap="none" dirty="0">
              <a:solidFill>
                <a:srgbClr val="595959"/>
              </a:solidFill>
              <a:latin typeface="Calibri"/>
              <a:ea typeface="Calibri"/>
              <a:cs typeface="Calibri"/>
              <a:sym typeface="Calibri"/>
            </a:endParaRPr>
          </a:p>
        </p:txBody>
      </p:sp>
      <p:pic>
        <p:nvPicPr>
          <p:cNvPr id="458" name="Google Shape;458;p37" descr="Funny Quotes About Windy Weather. QuotesGram"/>
          <p:cNvPicPr preferRelativeResize="0"/>
          <p:nvPr/>
        </p:nvPicPr>
        <p:blipFill rotWithShape="1">
          <a:blip r:embed="rId3">
            <a:alphaModFix/>
          </a:blip>
          <a:srcRect/>
          <a:stretch/>
        </p:blipFill>
        <p:spPr>
          <a:xfrm>
            <a:off x="8578325" y="134397"/>
            <a:ext cx="3345117" cy="2508867"/>
          </a:xfrm>
          <a:prstGeom prst="rect">
            <a:avLst/>
          </a:prstGeom>
          <a:noFill/>
          <a:ln>
            <a:noFill/>
          </a:ln>
        </p:spPr>
      </p:pic>
      <p:sp>
        <p:nvSpPr>
          <p:cNvPr id="459" name="Google Shape;459;p37"/>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25</a:t>
            </a:fld>
            <a:endParaRPr sz="1200" b="0" i="0" u="none" strike="noStrike" cap="none">
              <a:solidFill>
                <a:srgbClr val="595959"/>
              </a:solidFill>
              <a:latin typeface="Calibri"/>
              <a:ea typeface="Calibri"/>
              <a:cs typeface="Calibri"/>
              <a:sym typeface="Calibri"/>
            </a:endParaRPr>
          </a:p>
        </p:txBody>
      </p:sp>
      <p:sp>
        <p:nvSpPr>
          <p:cNvPr id="460" name="Google Shape;460;p37"/>
          <p:cNvSpPr/>
          <p:nvPr/>
        </p:nvSpPr>
        <p:spPr>
          <a:xfrm>
            <a:off x="8589400" y="134375"/>
            <a:ext cx="3345000" cy="448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1" name="Google Shape;461;p37"/>
          <p:cNvSpPr txBox="1"/>
          <p:nvPr/>
        </p:nvSpPr>
        <p:spPr>
          <a:xfrm>
            <a:off x="8596100" y="161150"/>
            <a:ext cx="32751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highlight>
                  <a:schemeClr val="dk1"/>
                </a:highlight>
                <a:latin typeface="Calibri"/>
                <a:ea typeface="Calibri"/>
                <a:cs typeface="Calibri"/>
                <a:sym typeface="Calibri"/>
              </a:rPr>
              <a:t>INFORME METEOROLÓGICO: VENTOSO</a:t>
            </a:r>
            <a:endParaRPr dirty="0">
              <a:solidFill>
                <a:schemeClr val="lt1"/>
              </a:solidFill>
              <a:highlight>
                <a:schemeClr val="dk1"/>
              </a:highlight>
              <a:latin typeface="Calibri"/>
              <a:ea typeface="Calibri"/>
              <a:cs typeface="Calibri"/>
              <a:sym typeface="Calibri"/>
            </a:endParaRPr>
          </a:p>
        </p:txBody>
      </p:sp>
      <p:sp>
        <p:nvSpPr>
          <p:cNvPr id="462" name="Google Shape;462;p37"/>
          <p:cNvSpPr txBox="1"/>
          <p:nvPr/>
        </p:nvSpPr>
        <p:spPr>
          <a:xfrm>
            <a:off x="10562300" y="609628"/>
            <a:ext cx="1350050" cy="1952598"/>
          </a:xfrm>
          <a:prstGeom prst="rect">
            <a:avLst/>
          </a:prstGeom>
          <a:solidFill>
            <a:srgbClr val="A79B8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err="1">
                <a:solidFill>
                  <a:schemeClr val="tx1"/>
                </a:solidFill>
                <a:latin typeface="Calibri"/>
                <a:ea typeface="Calibri"/>
                <a:cs typeface="Calibri"/>
                <a:sym typeface="Calibri"/>
              </a:rPr>
              <a:t>Perro</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en</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clima</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ventoso</a:t>
            </a:r>
            <a:r>
              <a:rPr lang="en-US" sz="1500" dirty="0">
                <a:solidFill>
                  <a:schemeClr val="tx1"/>
                </a:solidFill>
                <a:latin typeface="Calibri"/>
                <a:ea typeface="Calibri"/>
                <a:cs typeface="Calibri"/>
                <a:sym typeface="Calibri"/>
              </a:rPr>
              <a:t> con </a:t>
            </a:r>
            <a:r>
              <a:rPr lang="en-US" sz="1500" dirty="0" err="1">
                <a:solidFill>
                  <a:schemeClr val="tx1"/>
                </a:solidFill>
                <a:latin typeface="Calibri"/>
                <a:ea typeface="Calibri"/>
                <a:cs typeface="Calibri"/>
                <a:sym typeface="Calibri"/>
              </a:rPr>
              <a:t>su</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pelaje</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volando</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por</a:t>
            </a:r>
            <a:r>
              <a:rPr lang="en-US" sz="1500" dirty="0">
                <a:solidFill>
                  <a:schemeClr val="tx1"/>
                </a:solidFill>
                <a:latin typeface="Calibri"/>
                <a:ea typeface="Calibri"/>
                <a:cs typeface="Calibri"/>
                <a:sym typeface="Calibri"/>
              </a:rPr>
              <a:t> </a:t>
            </a:r>
            <a:r>
              <a:rPr lang="en-US" sz="1500" dirty="0" err="1">
                <a:solidFill>
                  <a:schemeClr val="tx1"/>
                </a:solidFill>
                <a:latin typeface="Calibri"/>
                <a:ea typeface="Calibri"/>
                <a:cs typeface="Calibri"/>
                <a:sym typeface="Calibri"/>
              </a:rPr>
              <a:t>toda</a:t>
            </a:r>
            <a:r>
              <a:rPr lang="en-US" sz="1500" dirty="0">
                <a:solidFill>
                  <a:schemeClr val="tx1"/>
                </a:solidFill>
                <a:latin typeface="Calibri"/>
                <a:ea typeface="Calibri"/>
                <a:cs typeface="Calibri"/>
                <a:sym typeface="Calibri"/>
              </a:rPr>
              <a:t> la </a:t>
            </a:r>
            <a:r>
              <a:rPr lang="en-US" sz="1500" dirty="0" err="1">
                <a:solidFill>
                  <a:schemeClr val="tx1"/>
                </a:solidFill>
                <a:latin typeface="Calibri"/>
                <a:ea typeface="Calibri"/>
                <a:cs typeface="Calibri"/>
                <a:sym typeface="Calibri"/>
              </a:rPr>
              <a:t>cara</a:t>
            </a:r>
            <a:endParaRPr sz="1500" dirty="0">
              <a:solidFill>
                <a:schemeClr val="tx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9"/>
          <p:cNvSpPr/>
          <p:nvPr/>
        </p:nvSpPr>
        <p:spPr>
          <a:xfrm>
            <a:off x="1065212" y="762928"/>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60000"/>
              </a:lnSpc>
              <a:spcBef>
                <a:spcPts val="0"/>
              </a:spcBef>
              <a:spcAft>
                <a:spcPts val="0"/>
              </a:spcAft>
              <a:buClr>
                <a:srgbClr val="2F5496"/>
              </a:buClr>
              <a:buSzPts val="4290"/>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e </a:t>
            </a:r>
            <a:r>
              <a:rPr lang="en-US" sz="4000" b="1" i="0" u="none" strike="noStrike" cap="none" dirty="0" err="1">
                <a:solidFill>
                  <a:srgbClr val="0082B3"/>
                </a:solidFill>
                <a:latin typeface="Franklin Gothic Medium" panose="020B0603020102020204" pitchFamily="34" charset="0"/>
                <a:ea typeface="Calibri"/>
                <a:cs typeface="Calibri"/>
                <a:sym typeface="Calibri"/>
              </a:rPr>
              <a:t>inundaciones</a:t>
            </a:r>
            <a:r>
              <a:rPr lang="en-US" sz="4000" b="1" i="0" u="none" strike="noStrike" cap="none" dirty="0">
                <a:solidFill>
                  <a:srgbClr val="0082B3"/>
                </a:solidFill>
                <a:latin typeface="Franklin Gothic Medium" panose="020B0603020102020204" pitchFamily="34" charset="0"/>
                <a:ea typeface="Calibri"/>
                <a:cs typeface="Calibri"/>
                <a:sym typeface="Calibri"/>
              </a:rPr>
              <a:t>:</a:t>
            </a:r>
            <a:endParaRPr sz="4000" b="1" i="0" u="none" strike="noStrike" cap="none" dirty="0">
              <a:solidFill>
                <a:srgbClr val="0082B3"/>
              </a:solidFill>
              <a:latin typeface="Franklin Gothic Medium" panose="020B0603020102020204" pitchFamily="34" charset="0"/>
              <a:ea typeface="Calibri"/>
              <a:cs typeface="Calibri"/>
              <a:sym typeface="Calibri"/>
            </a:endParaRPr>
          </a:p>
          <a:p>
            <a:pPr marL="0" marR="0" lvl="0" indent="0" algn="l" rtl="0">
              <a:lnSpc>
                <a:spcPct val="70000"/>
              </a:lnSpc>
              <a:spcBef>
                <a:spcPts val="0"/>
              </a:spcBef>
              <a:spcAft>
                <a:spcPts val="0"/>
              </a:spcAft>
              <a:buClr>
                <a:srgbClr val="2F5496"/>
              </a:buClr>
              <a:buSzPts val="4290"/>
              <a:buFont typeface="Calibri"/>
              <a:buNone/>
            </a:pPr>
            <a:r>
              <a:rPr lang="en-US" sz="4000" b="1" i="0" u="none" strike="noStrike" cap="none" dirty="0">
                <a:solidFill>
                  <a:srgbClr val="0082B3"/>
                </a:solidFill>
                <a:latin typeface="Franklin Gothic Medium" panose="020B0603020102020204" pitchFamily="34" charset="0"/>
                <a:ea typeface="Calibri"/>
                <a:cs typeface="Calibri"/>
                <a:sym typeface="Calibri"/>
              </a:rPr>
              <a:t>¿</a:t>
            </a:r>
            <a:r>
              <a:rPr lang="en-US" sz="4000" b="1" dirty="0" err="1">
                <a:solidFill>
                  <a:srgbClr val="0082B3"/>
                </a:solidFill>
                <a:latin typeface="Franklin Gothic Medium" panose="020B0603020102020204" pitchFamily="34" charset="0"/>
                <a:ea typeface="Calibri"/>
                <a:cs typeface="Calibri"/>
                <a:sym typeface="Calibri"/>
              </a:rPr>
              <a:t>q</a:t>
            </a:r>
            <a:r>
              <a:rPr lang="en-US" sz="4000" b="1" i="0" u="none" strike="noStrike" cap="none" dirty="0" err="1">
                <a:solidFill>
                  <a:srgbClr val="0082B3"/>
                </a:solidFill>
                <a:latin typeface="Franklin Gothic Medium" panose="020B0603020102020204" pitchFamily="34" charset="0"/>
                <a:ea typeface="Calibri"/>
                <a:cs typeface="Calibri"/>
                <a:sym typeface="Calibri"/>
              </a:rPr>
              <a:t>uién</a:t>
            </a:r>
            <a:r>
              <a:rPr lang="en-US" sz="4000" b="1" i="0" u="none" strike="noStrike" cap="none" dirty="0">
                <a:solidFill>
                  <a:srgbClr val="0082B3"/>
                </a:solidFill>
                <a:latin typeface="Franklin Gothic Medium" panose="020B0603020102020204" pitchFamily="34" charset="0"/>
                <a:ea typeface="Calibri"/>
                <a:cs typeface="Calibri"/>
                <a:sym typeface="Calibri"/>
              </a:rPr>
              <a:t> es </a:t>
            </a:r>
            <a:r>
              <a:rPr lang="en-US" sz="4000" b="1" i="0" u="none" strike="noStrike" cap="none" dirty="0" err="1">
                <a:solidFill>
                  <a:srgbClr val="0082B3"/>
                </a:solidFill>
                <a:latin typeface="Franklin Gothic Medium" panose="020B0603020102020204" pitchFamily="34" charset="0"/>
                <a:ea typeface="Calibri"/>
                <a:cs typeface="Calibri"/>
                <a:sym typeface="Calibri"/>
              </a:rPr>
              <a:t>más</a:t>
            </a:r>
            <a:r>
              <a:rPr lang="en-US" sz="4000" b="1" i="0" u="none" strike="noStrike" cap="none" dirty="0">
                <a:solidFill>
                  <a:srgbClr val="0082B3"/>
                </a:solidFill>
                <a:latin typeface="Franklin Gothic Medium" panose="020B0603020102020204" pitchFamily="34" charset="0"/>
                <a:ea typeface="Calibri"/>
                <a:cs typeface="Calibri"/>
                <a:sym typeface="Calibri"/>
              </a:rPr>
              <a:t> vulnerable?</a:t>
            </a:r>
            <a:endParaRPr sz="40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468" name="Google Shape;468;p39"/>
          <p:cNvSpPr/>
          <p:nvPr/>
        </p:nvSpPr>
        <p:spPr>
          <a:xfrm>
            <a:off x="1065212" y="2244819"/>
            <a:ext cx="10354140" cy="4191000"/>
          </a:xfrm>
          <a:prstGeom prst="rect">
            <a:avLst/>
          </a:prstGeom>
          <a:noFill/>
          <a:ln>
            <a:noFill/>
          </a:ln>
        </p:spPr>
        <p:txBody>
          <a:bodyPr spcFirstLastPara="1" wrap="square" lIns="91425" tIns="45700" rIns="91425" bIns="45700" anchor="t" anchorCtr="0">
            <a:normAutofit fontScale="92500" lnSpcReduction="20000"/>
          </a:bodyPr>
          <a:lstStyle/>
          <a:p>
            <a:pPr marL="274320" marR="0" lvl="0" indent="-228600" algn="l" rtl="0">
              <a:lnSpc>
                <a:spcPct val="90000"/>
              </a:lnSpc>
              <a:spcBef>
                <a:spcPts val="0"/>
              </a:spcBef>
              <a:spcAft>
                <a:spcPts val="0"/>
              </a:spcAft>
              <a:buClr>
                <a:srgbClr val="595959"/>
              </a:buClr>
              <a:buSzPts val="2072"/>
              <a:buFont typeface="Arial"/>
              <a:buChar char="•"/>
            </a:pPr>
            <a:r>
              <a:rPr lang="es-ES" sz="2900" i="0" u="none" strike="noStrike" cap="none" dirty="0">
                <a:solidFill>
                  <a:schemeClr val="dk1"/>
                </a:solidFill>
                <a:latin typeface="Franklin Gothic Medium" panose="020B0603020102020204" pitchFamily="34" charset="0"/>
                <a:ea typeface="Calibri"/>
                <a:cs typeface="Calibri"/>
                <a:sym typeface="Calibri"/>
              </a:rPr>
              <a:t>Personas mayores y discapacitadas</a:t>
            </a:r>
            <a:r>
              <a:rPr lang="es-ES" sz="2400" b="0" i="0" u="none" strike="noStrike" cap="none" dirty="0">
                <a:solidFill>
                  <a:schemeClr val="dk1"/>
                </a:solidFill>
                <a:latin typeface="Calibri"/>
                <a:ea typeface="Calibri"/>
                <a:cs typeface="Calibri"/>
                <a:sym typeface="Calibri"/>
              </a:rPr>
              <a:t>: </a:t>
            </a:r>
            <a:r>
              <a:rPr lang="es-ES" sz="2400" b="0" i="0" u="none" strike="noStrike" cap="none" dirty="0">
                <a:solidFill>
                  <a:schemeClr val="dk1"/>
                </a:solidFill>
                <a:latin typeface="Arial" panose="020B0604020202020204" pitchFamily="34" charset="0"/>
                <a:ea typeface="Calibri"/>
                <a:cs typeface="Arial" panose="020B0604020202020204" pitchFamily="34" charset="0"/>
                <a:sym typeface="Calibri"/>
              </a:rPr>
              <a:t>considere evacuar pronto para disponer de más tiempo debido a problemas de movilidad</a:t>
            </a:r>
          </a:p>
          <a:p>
            <a:pPr marL="45720" marR="0" lvl="0" algn="l" rtl="0">
              <a:lnSpc>
                <a:spcPct val="90000"/>
              </a:lnSpc>
              <a:spcBef>
                <a:spcPts val="0"/>
              </a:spcBef>
              <a:spcAft>
                <a:spcPts val="0"/>
              </a:spcAft>
              <a:buClr>
                <a:srgbClr val="595959"/>
              </a:buClr>
              <a:buSzPts val="2072"/>
            </a:pPr>
            <a:endParaRPr lang="es-ES" sz="2400" b="1" i="0" u="none" strike="noStrike" cap="none" dirty="0">
              <a:solidFill>
                <a:schemeClr val="dk1"/>
              </a:solidFill>
              <a:latin typeface="Calibri"/>
              <a:ea typeface="Calibri"/>
              <a:cs typeface="Calibri"/>
              <a:sym typeface="Calibri"/>
            </a:endParaRPr>
          </a:p>
          <a:p>
            <a:pPr marL="274320" marR="0" lvl="0" indent="-228600" algn="l" rtl="0">
              <a:lnSpc>
                <a:spcPct val="90000"/>
              </a:lnSpc>
              <a:spcBef>
                <a:spcPts val="0"/>
              </a:spcBef>
              <a:spcAft>
                <a:spcPts val="0"/>
              </a:spcAft>
              <a:buClr>
                <a:srgbClr val="595959"/>
              </a:buClr>
              <a:buSzPts val="2072"/>
              <a:buFont typeface="Arial"/>
              <a:buChar char="•"/>
            </a:pPr>
            <a:r>
              <a:rPr lang="es-ES" sz="2900" dirty="0">
                <a:solidFill>
                  <a:schemeClr val="dk1"/>
                </a:solidFill>
                <a:latin typeface="Franklin Gothic Medium" panose="020B0603020102020204" pitchFamily="34" charset="0"/>
                <a:cs typeface="Calibri"/>
                <a:sym typeface="Calibri"/>
              </a:rPr>
              <a:t>Personas con problemas de salud</a:t>
            </a:r>
            <a:r>
              <a:rPr lang="es-ES" sz="2400" b="0" i="0" u="none" strike="noStrike" cap="none" dirty="0">
                <a:solidFill>
                  <a:schemeClr val="dk1"/>
                </a:solidFill>
                <a:latin typeface="Calibri"/>
                <a:ea typeface="Calibri"/>
                <a:cs typeface="Calibri"/>
                <a:sym typeface="Calibri"/>
              </a:rPr>
              <a:t>: </a:t>
            </a:r>
            <a:r>
              <a:rPr lang="es-ES" sz="2400" dirty="0">
                <a:solidFill>
                  <a:schemeClr val="dk1"/>
                </a:solidFill>
                <a:latin typeface="Arial" panose="020B0604020202020204" pitchFamily="34" charset="0"/>
                <a:cs typeface="Arial" panose="020B0604020202020204" pitchFamily="34" charset="0"/>
                <a:sym typeface="Calibri"/>
              </a:rPr>
              <a:t>las aguas de las inundaciones pueden contener enfermedades que pueden causar o empeorar los efectos sobre la salud</a:t>
            </a:r>
          </a:p>
          <a:p>
            <a:pPr marL="274320" marR="0" lvl="0" indent="-228600" algn="l" rtl="0">
              <a:lnSpc>
                <a:spcPct val="90000"/>
              </a:lnSpc>
              <a:spcBef>
                <a:spcPts val="1800"/>
              </a:spcBef>
              <a:spcAft>
                <a:spcPts val="0"/>
              </a:spcAft>
              <a:buClr>
                <a:srgbClr val="595959"/>
              </a:buClr>
              <a:buSzPts val="2072"/>
              <a:buFont typeface="Arial"/>
              <a:buChar char="•"/>
            </a:pPr>
            <a:r>
              <a:rPr lang="es-ES" sz="2900" dirty="0">
                <a:solidFill>
                  <a:schemeClr val="dk1"/>
                </a:solidFill>
                <a:latin typeface="Franklin Gothic Medium" panose="020B0603020102020204" pitchFamily="34" charset="0"/>
                <a:cs typeface="Calibri"/>
                <a:sym typeface="Calibri"/>
              </a:rPr>
              <a:t>Personas que viven en casas antiguas</a:t>
            </a:r>
            <a:r>
              <a:rPr lang="es-ES" sz="2400" b="0" i="0" u="none" strike="noStrike" cap="none" dirty="0">
                <a:solidFill>
                  <a:schemeClr val="dk1"/>
                </a:solidFill>
                <a:latin typeface="Calibri"/>
                <a:ea typeface="Calibri"/>
                <a:cs typeface="Calibri"/>
                <a:sym typeface="Calibri"/>
              </a:rPr>
              <a:t>: </a:t>
            </a:r>
            <a:r>
              <a:rPr lang="es-ES" sz="2400" dirty="0">
                <a:solidFill>
                  <a:schemeClr val="dk1"/>
                </a:solidFill>
                <a:latin typeface="Calibri"/>
                <a:ea typeface="Calibri"/>
                <a:cs typeface="Calibri"/>
                <a:sym typeface="Calibri"/>
              </a:rPr>
              <a:t>e</a:t>
            </a:r>
            <a:r>
              <a:rPr lang="es-ES" sz="2400" b="0" i="0" u="none" strike="noStrike" cap="none" dirty="0">
                <a:solidFill>
                  <a:schemeClr val="dk1"/>
                </a:solidFill>
                <a:latin typeface="Calibri"/>
                <a:ea typeface="Calibri"/>
                <a:cs typeface="Calibri"/>
                <a:sym typeface="Calibri"/>
              </a:rPr>
              <a:t>l agua puede filtrarse hacia la casa debido a los cimientos deteriorados</a:t>
            </a:r>
          </a:p>
          <a:p>
            <a:pPr marL="274320" marR="0" lvl="0" indent="-228600" algn="l" rtl="0">
              <a:lnSpc>
                <a:spcPct val="90000"/>
              </a:lnSpc>
              <a:spcBef>
                <a:spcPts val="1800"/>
              </a:spcBef>
              <a:spcAft>
                <a:spcPts val="0"/>
              </a:spcAft>
              <a:buClr>
                <a:srgbClr val="595959"/>
              </a:buClr>
              <a:buSzPts val="2072"/>
              <a:buFont typeface="Arial"/>
              <a:buChar char="•"/>
            </a:pPr>
            <a:r>
              <a:rPr lang="es-ES" sz="2900" dirty="0">
                <a:solidFill>
                  <a:schemeClr val="dk1"/>
                </a:solidFill>
                <a:latin typeface="Franklin Gothic Medium" panose="020B0603020102020204" pitchFamily="34" charset="0"/>
                <a:cs typeface="Calibri"/>
                <a:sym typeface="Calibri"/>
              </a:rPr>
              <a:t>Personas con bajos ingresos</a:t>
            </a:r>
            <a:r>
              <a:rPr lang="es-ES" sz="2400" b="1" i="0" u="none" strike="noStrike" cap="none" dirty="0">
                <a:solidFill>
                  <a:schemeClr val="dk1"/>
                </a:solidFill>
                <a:latin typeface="Calibri"/>
                <a:ea typeface="Calibri"/>
                <a:cs typeface="Calibri"/>
                <a:sym typeface="Calibri"/>
              </a:rPr>
              <a:t>:</a:t>
            </a:r>
            <a:r>
              <a:rPr lang="es-ES" sz="2400" b="0" i="0" u="none" strike="noStrike" cap="none" dirty="0">
                <a:solidFill>
                  <a:schemeClr val="dk1"/>
                </a:solidFill>
                <a:latin typeface="Calibri"/>
                <a:ea typeface="Calibri"/>
                <a:cs typeface="Calibri"/>
                <a:sym typeface="Calibri"/>
              </a:rPr>
              <a:t> </a:t>
            </a:r>
            <a:r>
              <a:rPr lang="es-ES" sz="2400" dirty="0">
                <a:solidFill>
                  <a:schemeClr val="dk1"/>
                </a:solidFill>
                <a:latin typeface="Arial" panose="020B0604020202020204" pitchFamily="34" charset="0"/>
                <a:cs typeface="Arial" panose="020B0604020202020204" pitchFamily="34" charset="0"/>
                <a:sym typeface="Calibri"/>
              </a:rPr>
              <a:t>pueden no tener acceso a medios de transporte como un automóvil para evacuar</a:t>
            </a:r>
          </a:p>
          <a:p>
            <a:pPr marL="274320" marR="0" lvl="0" indent="-228600" algn="l" rtl="0">
              <a:lnSpc>
                <a:spcPct val="90000"/>
              </a:lnSpc>
              <a:spcBef>
                <a:spcPts val="1800"/>
              </a:spcBef>
              <a:spcAft>
                <a:spcPts val="0"/>
              </a:spcAft>
              <a:buClr>
                <a:srgbClr val="595959"/>
              </a:buClr>
              <a:buSzPts val="2072"/>
              <a:buFont typeface="Arial"/>
              <a:buChar char="•"/>
            </a:pPr>
            <a:r>
              <a:rPr lang="es-ES" sz="2900" dirty="0">
                <a:solidFill>
                  <a:schemeClr val="dk1"/>
                </a:solidFill>
                <a:latin typeface="Franklin Gothic Medium" panose="020B0603020102020204" pitchFamily="34" charset="0"/>
                <a:cs typeface="Calibri"/>
                <a:sym typeface="Calibri"/>
              </a:rPr>
              <a:t>Personas sin vivienda</a:t>
            </a:r>
            <a:r>
              <a:rPr lang="es-ES" sz="2400" b="0" i="0" u="none" strike="noStrike" cap="none" dirty="0">
                <a:solidFill>
                  <a:schemeClr val="dk1"/>
                </a:solidFill>
                <a:latin typeface="Calibri"/>
                <a:ea typeface="Calibri"/>
                <a:cs typeface="Calibri"/>
                <a:sym typeface="Calibri"/>
              </a:rPr>
              <a:t>: </a:t>
            </a:r>
            <a:r>
              <a:rPr lang="es-ES" sz="2400" dirty="0">
                <a:solidFill>
                  <a:schemeClr val="dk1"/>
                </a:solidFill>
                <a:latin typeface="Arial" panose="020B0604020202020204" pitchFamily="34" charset="0"/>
                <a:cs typeface="Arial" panose="020B0604020202020204" pitchFamily="34" charset="0"/>
                <a:sym typeface="Calibri"/>
              </a:rPr>
              <a:t>muy susceptibles a los efectos </a:t>
            </a:r>
            <a:r>
              <a:rPr lang="es-ES" sz="2400" kern="0" dirty="0">
                <a:effectLst/>
                <a:latin typeface="Aptos" panose="020B0004020202020204" pitchFamily="34" charset="0"/>
                <a:ea typeface="Aptos" panose="020B0004020202020204" pitchFamily="34" charset="0"/>
                <a:cs typeface="Times New Roman" panose="02020603050405020304" pitchFamily="18" charset="0"/>
              </a:rPr>
              <a:t>las inundaciones</a:t>
            </a:r>
            <a:r>
              <a:rPr lang="es-ES" sz="2400" dirty="0">
                <a:solidFill>
                  <a:schemeClr val="dk1"/>
                </a:solidFill>
                <a:latin typeface="Arial" panose="020B0604020202020204" pitchFamily="34" charset="0"/>
                <a:cs typeface="Arial" panose="020B0604020202020204" pitchFamily="34" charset="0"/>
                <a:sym typeface="Calibri"/>
              </a:rPr>
              <a:t>. Las vidas y las pertenencias corren un alto riesgo</a:t>
            </a:r>
            <a:endParaRPr lang="es-ES" sz="2400" dirty="0">
              <a:solidFill>
                <a:schemeClr val="dk1"/>
              </a:solidFill>
              <a:latin typeface="Arial" panose="020B0604020202020204" pitchFamily="34" charset="0"/>
              <a:cs typeface="Arial" panose="020B0604020202020204" pitchFamily="34" charset="0"/>
            </a:endParaRPr>
          </a:p>
        </p:txBody>
      </p:sp>
      <p:sp>
        <p:nvSpPr>
          <p:cNvPr id="469" name="Google Shape;469;p39"/>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8"/>
          <p:cNvSpPr/>
          <p:nvPr/>
        </p:nvSpPr>
        <p:spPr>
          <a:xfrm>
            <a:off x="826603" y="89368"/>
            <a:ext cx="11388892" cy="1311215"/>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290"/>
              <a:buFont typeface="Calibri"/>
              <a:buNone/>
            </a:pPr>
            <a:r>
              <a:rPr lang="en-US" sz="4400" b="1" dirty="0" err="1">
                <a:solidFill>
                  <a:srgbClr val="0082B3"/>
                </a:solidFill>
                <a:latin typeface="Franklin Gothic Medium" panose="020B0603020102020204" pitchFamily="34" charset="0"/>
                <a:ea typeface="Calibri"/>
                <a:cs typeface="Calibri"/>
                <a:sym typeface="Calibri"/>
              </a:rPr>
              <a:t>Áreas</a:t>
            </a:r>
            <a:r>
              <a:rPr lang="en-US" sz="4400" b="1" dirty="0">
                <a:solidFill>
                  <a:srgbClr val="0082B3"/>
                </a:solidFill>
                <a:latin typeface="Franklin Gothic Medium" panose="020B0603020102020204" pitchFamily="34" charset="0"/>
                <a:ea typeface="Calibri"/>
                <a:cs typeface="Calibri"/>
                <a:sym typeface="Calibri"/>
              </a:rPr>
              <a:t> de </a:t>
            </a:r>
            <a:r>
              <a:rPr lang="en-US" sz="4400" b="1" dirty="0" err="1">
                <a:solidFill>
                  <a:srgbClr val="0082B3"/>
                </a:solidFill>
                <a:latin typeface="Franklin Gothic Medium" panose="020B0603020102020204" pitchFamily="34" charset="0"/>
                <a:ea typeface="Calibri"/>
                <a:cs typeface="Calibri"/>
                <a:sym typeface="Calibri"/>
              </a:rPr>
              <a:t>peligro</a:t>
            </a:r>
            <a:r>
              <a:rPr lang="en-US" sz="4400" b="1" dirty="0">
                <a:solidFill>
                  <a:srgbClr val="0082B3"/>
                </a:solidFill>
                <a:latin typeface="Franklin Gothic Medium" panose="020B0603020102020204" pitchFamily="34" charset="0"/>
                <a:ea typeface="Calibri"/>
                <a:cs typeface="Calibri"/>
                <a:sym typeface="Calibri"/>
              </a:rPr>
              <a:t> de </a:t>
            </a:r>
            <a:r>
              <a:rPr lang="en-US" sz="4400" b="1" dirty="0" err="1">
                <a:solidFill>
                  <a:srgbClr val="0082B3"/>
                </a:solidFill>
                <a:latin typeface="Franklin Gothic Medium" panose="020B0603020102020204" pitchFamily="34" charset="0"/>
                <a:ea typeface="Calibri"/>
                <a:cs typeface="Calibri"/>
                <a:sym typeface="Calibri"/>
              </a:rPr>
              <a:t>inundación</a:t>
            </a:r>
            <a:r>
              <a:rPr lang="en-US" sz="4400" b="1" dirty="0">
                <a:solidFill>
                  <a:srgbClr val="0082B3"/>
                </a:solidFill>
                <a:latin typeface="Franklin Gothic Medium" panose="020B0603020102020204" pitchFamily="34" charset="0"/>
                <a:ea typeface="Calibri"/>
                <a:cs typeface="Calibri"/>
                <a:sym typeface="Calibri"/>
              </a:rPr>
              <a:t> </a:t>
            </a:r>
            <a:endParaRPr sz="4400" dirty="0">
              <a:solidFill>
                <a:srgbClr val="0082B3"/>
              </a:solidFill>
              <a:highlight>
                <a:srgbClr val="F8F9FA"/>
              </a:highlight>
              <a:latin typeface="Franklin Gothic Medium" panose="020B0603020102020204" pitchFamily="34" charset="0"/>
            </a:endParaRPr>
          </a:p>
          <a:p>
            <a:pPr marL="0" marR="0" lvl="0" indent="0" algn="l" rtl="0">
              <a:lnSpc>
                <a:spcPct val="80000"/>
              </a:lnSpc>
              <a:spcBef>
                <a:spcPts val="0"/>
              </a:spcBef>
              <a:spcAft>
                <a:spcPts val="0"/>
              </a:spcAft>
              <a:buClr>
                <a:srgbClr val="2F5496"/>
              </a:buClr>
              <a:buSzPts val="4290"/>
              <a:buFont typeface="Calibri"/>
              <a:buNone/>
            </a:pPr>
            <a:endParaRPr sz="4290" b="1" dirty="0">
              <a:solidFill>
                <a:srgbClr val="2F5496"/>
              </a:solidFill>
              <a:latin typeface="Calibri"/>
              <a:ea typeface="Calibri"/>
              <a:cs typeface="Calibri"/>
              <a:sym typeface="Calibri"/>
            </a:endParaRPr>
          </a:p>
        </p:txBody>
      </p:sp>
      <p:sp>
        <p:nvSpPr>
          <p:cNvPr id="475" name="Google Shape;475;p38"/>
          <p:cNvSpPr txBox="1"/>
          <p:nvPr/>
        </p:nvSpPr>
        <p:spPr>
          <a:xfrm>
            <a:off x="128932" y="6502921"/>
            <a:ext cx="114009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u="sng" dirty="0">
                <a:solidFill>
                  <a:srgbClr val="00AEEF"/>
                </a:solidFill>
                <a:highlight>
                  <a:srgbClr val="EDEBE9"/>
                </a:highlight>
                <a:latin typeface="Franklin Gothic Medium" panose="020B0603020102020204" pitchFamily="34" charset="0"/>
                <a:ea typeface="Libre Franklin"/>
                <a:cs typeface="Libre Franklin"/>
                <a:sym typeface="Libre Franklin"/>
                <a:hlinkClick r:id="rId3">
                  <a:extLst>
                    <a:ext uri="{A12FA001-AC4F-418D-AE19-62706E023703}">
                      <ahyp:hlinkClr xmlns:ahyp="http://schemas.microsoft.com/office/drawing/2018/hyperlinkcolor" val="tx"/>
                    </a:ext>
                  </a:extLst>
                </a:hlinkClick>
              </a:rPr>
              <a:t>Plan local de mitigación de riesgos del Condado de Alameda</a:t>
            </a:r>
            <a:r>
              <a:rPr lang="en-US" sz="1800" u="sng" dirty="0">
                <a:solidFill>
                  <a:srgbClr val="00AEEF"/>
                </a:solidFill>
                <a:highlight>
                  <a:srgbClr val="EDEBE9"/>
                </a:highlight>
                <a:latin typeface="Franklin Gothic Medium" panose="020B0603020102020204" pitchFamily="34" charset="0"/>
                <a:ea typeface="Libre Franklin"/>
                <a:cs typeface="Libre Franklin"/>
                <a:sym typeface="Libre Franklin"/>
                <a:hlinkClick r:id="rId3">
                  <a:extLst>
                    <a:ext uri="{A12FA001-AC4F-418D-AE19-62706E023703}">
                      <ahyp:hlinkClr xmlns:ahyp="http://schemas.microsoft.com/office/drawing/2018/hyperlinkcolor" val="tx"/>
                    </a:ext>
                  </a:extLst>
                </a:hlinkClick>
              </a:rPr>
              <a:t> (acgov.org)</a:t>
            </a:r>
            <a:r>
              <a:rPr lang="en-US" sz="1800" dirty="0">
                <a:solidFill>
                  <a:schemeClr val="dk1"/>
                </a:solidFill>
                <a:highlight>
                  <a:srgbClr val="EDEBE9"/>
                </a:highlight>
                <a:latin typeface="Franklin Gothic Medium" panose="020B0603020102020204" pitchFamily="34" charset="0"/>
              </a:rPr>
              <a:t>​</a:t>
            </a:r>
            <a:endParaRPr sz="18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476" name="Google Shape;476;p38"/>
          <p:cNvPicPr preferRelativeResize="0"/>
          <p:nvPr/>
        </p:nvPicPr>
        <p:blipFill>
          <a:blip r:embed="rId4">
            <a:alphaModFix/>
          </a:blip>
          <a:stretch>
            <a:fillRect/>
          </a:stretch>
        </p:blipFill>
        <p:spPr>
          <a:xfrm>
            <a:off x="256238" y="814601"/>
            <a:ext cx="8367950" cy="5477200"/>
          </a:xfrm>
          <a:prstGeom prst="rect">
            <a:avLst/>
          </a:prstGeom>
          <a:noFill/>
          <a:ln>
            <a:noFill/>
          </a:ln>
        </p:spPr>
      </p:pic>
      <p:sp>
        <p:nvSpPr>
          <p:cNvPr id="477" name="Google Shape;477;p38"/>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latin typeface="Times New Roman"/>
                <a:ea typeface="Times New Roman"/>
                <a:cs typeface="Times New Roman"/>
                <a:sym typeface="Times New Roman"/>
              </a:rPr>
              <a:t> </a:t>
            </a:r>
            <a:endParaRPr/>
          </a:p>
        </p:txBody>
      </p:sp>
      <p:sp>
        <p:nvSpPr>
          <p:cNvPr id="478" name="Google Shape;478;p38"/>
          <p:cNvSpPr/>
          <p:nvPr/>
        </p:nvSpPr>
        <p:spPr>
          <a:xfrm>
            <a:off x="4863399" y="1079625"/>
            <a:ext cx="3315300" cy="743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79" name="Google Shape;479;p38"/>
          <p:cNvSpPr txBox="1"/>
          <p:nvPr/>
        </p:nvSpPr>
        <p:spPr>
          <a:xfrm>
            <a:off x="4689399" y="1079625"/>
            <a:ext cx="3663300" cy="2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err="1">
                <a:solidFill>
                  <a:schemeClr val="dk1"/>
                </a:solidFill>
                <a:latin typeface="Calibri"/>
                <a:ea typeface="Calibri"/>
                <a:cs typeface="Calibri"/>
                <a:sym typeface="Calibri"/>
              </a:rPr>
              <a:t>Área</a:t>
            </a:r>
            <a:r>
              <a:rPr lang="en-US" sz="1500" dirty="0">
                <a:solidFill>
                  <a:schemeClr val="dk1"/>
                </a:solidFill>
                <a:latin typeface="Calibri"/>
                <a:ea typeface="Calibri"/>
                <a:cs typeface="Calibri"/>
                <a:sym typeface="Calibri"/>
              </a:rPr>
              <a:t> de </a:t>
            </a:r>
            <a:r>
              <a:rPr lang="en-US" sz="1500" dirty="0" err="1">
                <a:solidFill>
                  <a:schemeClr val="dk1"/>
                </a:solidFill>
                <a:latin typeface="Calibri"/>
                <a:ea typeface="Calibri"/>
                <a:cs typeface="Calibri"/>
                <a:sym typeface="Calibri"/>
              </a:rPr>
              <a:t>riesgo</a:t>
            </a:r>
            <a:r>
              <a:rPr lang="en-US" sz="1500" dirty="0">
                <a:solidFill>
                  <a:schemeClr val="dk1"/>
                </a:solidFill>
                <a:latin typeface="Calibri"/>
                <a:ea typeface="Calibri"/>
                <a:cs typeface="Calibri"/>
                <a:sym typeface="Calibri"/>
              </a:rPr>
              <a:t> de </a:t>
            </a:r>
            <a:r>
              <a:rPr lang="en-US" sz="1500" dirty="0" err="1">
                <a:solidFill>
                  <a:schemeClr val="dk1"/>
                </a:solidFill>
                <a:latin typeface="Calibri"/>
                <a:ea typeface="Calibri"/>
                <a:cs typeface="Calibri"/>
                <a:sym typeface="Calibri"/>
              </a:rPr>
              <a:t>inundación</a:t>
            </a:r>
            <a:r>
              <a:rPr lang="en-US" sz="1500" dirty="0">
                <a:solidFill>
                  <a:schemeClr val="dk1"/>
                </a:solidFill>
                <a:latin typeface="Calibri"/>
                <a:ea typeface="Calibri"/>
                <a:cs typeface="Calibri"/>
                <a:sym typeface="Calibri"/>
              </a:rPr>
              <a:t> de 100 </a:t>
            </a:r>
            <a:r>
              <a:rPr lang="en-US" sz="1500" dirty="0" err="1">
                <a:solidFill>
                  <a:schemeClr val="dk1"/>
                </a:solidFill>
                <a:latin typeface="Calibri"/>
                <a:ea typeface="Calibri"/>
                <a:cs typeface="Calibri"/>
                <a:sym typeface="Calibri"/>
              </a:rPr>
              <a:t>años</a:t>
            </a:r>
            <a:endParaRPr sz="1500" dirty="0">
              <a:solidFill>
                <a:schemeClr val="dk1"/>
              </a:solidFill>
              <a:latin typeface="Calibri"/>
              <a:ea typeface="Calibri"/>
              <a:cs typeface="Calibri"/>
              <a:sym typeface="Calibri"/>
            </a:endParaRPr>
          </a:p>
        </p:txBody>
      </p:sp>
      <p:sp>
        <p:nvSpPr>
          <p:cNvPr id="480" name="Google Shape;480;p38"/>
          <p:cNvSpPr txBox="1"/>
          <p:nvPr/>
        </p:nvSpPr>
        <p:spPr>
          <a:xfrm>
            <a:off x="4689399" y="1440790"/>
            <a:ext cx="3663300" cy="2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err="1">
                <a:solidFill>
                  <a:schemeClr val="dk1"/>
                </a:solidFill>
                <a:latin typeface="Calibri"/>
                <a:ea typeface="Calibri"/>
                <a:cs typeface="Calibri"/>
                <a:sym typeface="Calibri"/>
              </a:rPr>
              <a:t>Área</a:t>
            </a:r>
            <a:r>
              <a:rPr lang="en-US" sz="1500" dirty="0">
                <a:solidFill>
                  <a:schemeClr val="dk1"/>
                </a:solidFill>
                <a:latin typeface="Calibri"/>
                <a:ea typeface="Calibri"/>
                <a:cs typeface="Calibri"/>
                <a:sym typeface="Calibri"/>
              </a:rPr>
              <a:t> de </a:t>
            </a:r>
            <a:r>
              <a:rPr lang="en-US" sz="1500" dirty="0" err="1">
                <a:solidFill>
                  <a:schemeClr val="dk1"/>
                </a:solidFill>
                <a:latin typeface="Calibri"/>
                <a:ea typeface="Calibri"/>
                <a:cs typeface="Calibri"/>
                <a:sym typeface="Calibri"/>
              </a:rPr>
              <a:t>riesgo</a:t>
            </a:r>
            <a:r>
              <a:rPr lang="en-US" sz="1500" dirty="0">
                <a:solidFill>
                  <a:schemeClr val="dk1"/>
                </a:solidFill>
                <a:latin typeface="Calibri"/>
                <a:ea typeface="Calibri"/>
                <a:cs typeface="Calibri"/>
                <a:sym typeface="Calibri"/>
              </a:rPr>
              <a:t> de </a:t>
            </a:r>
            <a:r>
              <a:rPr lang="en-US" sz="1500" dirty="0" err="1">
                <a:solidFill>
                  <a:schemeClr val="dk1"/>
                </a:solidFill>
                <a:latin typeface="Calibri"/>
                <a:ea typeface="Calibri"/>
                <a:cs typeface="Calibri"/>
                <a:sym typeface="Calibri"/>
              </a:rPr>
              <a:t>inundación</a:t>
            </a:r>
            <a:r>
              <a:rPr lang="en-US" sz="1500" dirty="0">
                <a:solidFill>
                  <a:schemeClr val="dk1"/>
                </a:solidFill>
                <a:latin typeface="Calibri"/>
                <a:ea typeface="Calibri"/>
                <a:cs typeface="Calibri"/>
                <a:sym typeface="Calibri"/>
              </a:rPr>
              <a:t> de 500 </a:t>
            </a:r>
            <a:r>
              <a:rPr lang="en-US" sz="1500" dirty="0" err="1">
                <a:solidFill>
                  <a:schemeClr val="dk1"/>
                </a:solidFill>
                <a:latin typeface="Calibri"/>
                <a:ea typeface="Calibri"/>
                <a:cs typeface="Calibri"/>
                <a:sym typeface="Calibri"/>
              </a:rPr>
              <a:t>años</a:t>
            </a:r>
            <a:endParaRPr sz="15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E26FC3B-99EB-08BE-0839-FAFC9E2BCFB0}"/>
              </a:ext>
            </a:extLst>
          </p:cNvPr>
          <p:cNvSpPr txBox="1"/>
          <p:nvPr/>
        </p:nvSpPr>
        <p:spPr>
          <a:xfrm>
            <a:off x="8930974" y="1371825"/>
            <a:ext cx="2956225" cy="1938992"/>
          </a:xfrm>
          <a:prstGeom prst="rect">
            <a:avLst/>
          </a:prstGeom>
          <a:noFill/>
        </p:spPr>
        <p:txBody>
          <a:bodyPr wrap="square" rtlCol="0">
            <a:spAutoFit/>
          </a:bodyPr>
          <a:lstStyle/>
          <a:p>
            <a:r>
              <a:rPr lang="es-ES" sz="2400" dirty="0">
                <a:latin typeface="Franklin Gothic Medium" panose="020B0603020102020204" pitchFamily="34" charset="0"/>
              </a:rPr>
              <a:t>Visite el </a:t>
            </a:r>
            <a:r>
              <a:rPr lang="es-ES" sz="2400" dirty="0">
                <a:solidFill>
                  <a:srgbClr val="11C1FF"/>
                </a:solidFill>
                <a:latin typeface="Franklin Gothic Medium" panose="020B0603020102020204" pitchFamily="34" charset="0"/>
              </a:rPr>
              <a:t>sitio web de </a:t>
            </a:r>
            <a:r>
              <a:rPr lang="es-ES" sz="2400" dirty="0">
                <a:solidFill>
                  <a:srgbClr val="11C1FF"/>
                </a:solidFill>
                <a:latin typeface="Franklin Gothic Medium" panose="020B0603020102020204" pitchFamily="34" charset="0"/>
                <a:hlinkClick r:id="rId5">
                  <a:extLst>
                    <a:ext uri="{A12FA001-AC4F-418D-AE19-62706E023703}">
                      <ahyp:hlinkClr xmlns:ahyp="http://schemas.microsoft.com/office/drawing/2018/hyperlinkcolor" val="tx"/>
                    </a:ext>
                  </a:extLst>
                </a:hlinkClick>
              </a:rPr>
              <a:t>FEMA</a:t>
            </a:r>
            <a:r>
              <a:rPr lang="es-ES" sz="2400" dirty="0">
                <a:latin typeface="Franklin Gothic Medium" panose="020B0603020102020204" pitchFamily="34" charset="0"/>
              </a:rPr>
              <a:t> para ver si se encuentra en la llanura aluvial de FEMA.</a:t>
            </a:r>
            <a:endParaRPr lang="en-US" sz="2400" dirty="0">
              <a:latin typeface="Franklin Gothic Medium" panose="020B06030201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0"/>
          <p:cNvSpPr/>
          <p:nvPr/>
        </p:nvSpPr>
        <p:spPr>
          <a:xfrm>
            <a:off x="123646" y="533400"/>
            <a:ext cx="9126943"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3997"/>
              <a:buFont typeface="Calibri"/>
              <a:buNone/>
            </a:pPr>
            <a:r>
              <a:rPr lang="en-US" sz="4000" b="1" i="0" u="none" strike="noStrike" cap="none" dirty="0" err="1">
                <a:solidFill>
                  <a:srgbClr val="0082B3"/>
                </a:solidFill>
                <a:latin typeface="Franklin Gothic Medium" panose="020B0603020102020204" pitchFamily="34" charset="0"/>
                <a:ea typeface="Calibri"/>
                <a:cs typeface="Calibri"/>
                <a:sym typeface="Calibri"/>
              </a:rPr>
              <a:t>Tormentas</a:t>
            </a:r>
            <a:r>
              <a:rPr lang="en-US" sz="4000" b="1" i="0" u="none" strike="noStrike" cap="none" dirty="0">
                <a:solidFill>
                  <a:srgbClr val="0082B3"/>
                </a:solidFill>
                <a:latin typeface="Franklin Gothic Medium" panose="020B0603020102020204" pitchFamily="34" charset="0"/>
                <a:ea typeface="Calibri"/>
                <a:cs typeface="Calibri"/>
                <a:sym typeface="Calibri"/>
              </a:rPr>
              <a:t> e </a:t>
            </a:r>
            <a:r>
              <a:rPr lang="en-US" sz="4000" b="1" i="0" u="none" strike="noStrike" cap="none" dirty="0" err="1">
                <a:solidFill>
                  <a:srgbClr val="0082B3"/>
                </a:solidFill>
                <a:latin typeface="Franklin Gothic Medium" panose="020B0603020102020204" pitchFamily="34" charset="0"/>
                <a:ea typeface="Calibri"/>
                <a:cs typeface="Calibri"/>
                <a:sym typeface="Calibri"/>
              </a:rPr>
              <a:t>inundaciones</a:t>
            </a:r>
            <a:r>
              <a:rPr lang="en-US" sz="4000" b="1" i="0" u="none" strike="noStrike" cap="none" dirty="0">
                <a:solidFill>
                  <a:srgbClr val="0082B3"/>
                </a:solidFill>
                <a:latin typeface="Franklin Gothic Medium" panose="020B0603020102020204" pitchFamily="34" charset="0"/>
                <a:ea typeface="Calibri"/>
                <a:cs typeface="Calibri"/>
                <a:sym typeface="Calibri"/>
              </a:rPr>
              <a:t>: </a:t>
            </a:r>
          </a:p>
          <a:p>
            <a:pPr marL="0" marR="0" lvl="0" indent="0" algn="l" rtl="0">
              <a:lnSpc>
                <a:spcPct val="80000"/>
              </a:lnSpc>
              <a:spcBef>
                <a:spcPts val="0"/>
              </a:spcBef>
              <a:spcAft>
                <a:spcPts val="0"/>
              </a:spcAft>
              <a:buClr>
                <a:srgbClr val="2F5496"/>
              </a:buClr>
              <a:buSzPts val="3997"/>
              <a:buFont typeface="Calibri"/>
              <a:buNone/>
            </a:pPr>
            <a:r>
              <a:rPr lang="en-US" sz="4000" b="1" dirty="0" err="1">
                <a:solidFill>
                  <a:srgbClr val="0082B3"/>
                </a:solidFill>
                <a:latin typeface="Franklin Gothic Medium" panose="020B0603020102020204" pitchFamily="34" charset="0"/>
                <a:ea typeface="Calibri"/>
                <a:cs typeface="Calibri"/>
                <a:sym typeface="Calibri"/>
              </a:rPr>
              <a:t>c</a:t>
            </a:r>
            <a:r>
              <a:rPr lang="en-US" sz="4000" b="1" i="0" u="none" strike="noStrike" cap="none" dirty="0" err="1">
                <a:solidFill>
                  <a:srgbClr val="0082B3"/>
                </a:solidFill>
                <a:latin typeface="Franklin Gothic Medium" panose="020B0603020102020204" pitchFamily="34" charset="0"/>
                <a:ea typeface="Calibri"/>
                <a:cs typeface="Calibri"/>
                <a:sym typeface="Calibri"/>
              </a:rPr>
              <a:t>ómo</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prepararse</a:t>
            </a:r>
            <a:r>
              <a:rPr lang="en-US" sz="4000" b="1" i="0" u="none" strike="noStrike" cap="none" dirty="0">
                <a:solidFill>
                  <a:srgbClr val="0082B3"/>
                </a:solidFill>
                <a:latin typeface="Franklin Gothic Medium" panose="020B0603020102020204" pitchFamily="34" charset="0"/>
                <a:ea typeface="Calibri"/>
                <a:cs typeface="Calibri"/>
                <a:sym typeface="Calibri"/>
              </a:rPr>
              <a:t> y </a:t>
            </a:r>
            <a:r>
              <a:rPr lang="en-US" sz="4000" b="1" i="0" u="none" strike="noStrike" cap="none" dirty="0" err="1">
                <a:solidFill>
                  <a:srgbClr val="0082B3"/>
                </a:solidFill>
                <a:latin typeface="Franklin Gothic Medium" panose="020B0603020102020204" pitchFamily="34" charset="0"/>
                <a:ea typeface="Calibri"/>
                <a:cs typeface="Calibri"/>
                <a:sym typeface="Calibri"/>
              </a:rPr>
              <a:t>mantenerse</a:t>
            </a:r>
            <a:r>
              <a:rPr lang="en-US" sz="4000" b="1" i="0" u="none" strike="noStrike" cap="none" dirty="0">
                <a:solidFill>
                  <a:srgbClr val="0082B3"/>
                </a:solidFill>
                <a:latin typeface="Franklin Gothic Medium" panose="020B0603020102020204" pitchFamily="34" charset="0"/>
                <a:ea typeface="Calibri"/>
                <a:cs typeface="Calibri"/>
                <a:sym typeface="Calibri"/>
              </a:rPr>
              <a:t> </a:t>
            </a:r>
            <a:r>
              <a:rPr lang="en-US" sz="4000" b="1" i="0" u="none" strike="noStrike" cap="none" dirty="0" err="1">
                <a:solidFill>
                  <a:srgbClr val="0082B3"/>
                </a:solidFill>
                <a:latin typeface="Franklin Gothic Medium" panose="020B0603020102020204" pitchFamily="34" charset="0"/>
                <a:ea typeface="Calibri"/>
                <a:cs typeface="Calibri"/>
                <a:sym typeface="Calibri"/>
              </a:rPr>
              <a:t>seguro</a:t>
            </a:r>
            <a:endParaRPr sz="4000" b="0" i="0" u="none" strike="noStrike" cap="none" dirty="0">
              <a:solidFill>
                <a:srgbClr val="0082B3"/>
              </a:solidFill>
              <a:latin typeface="Franklin Gothic Medium" panose="020B0603020102020204" pitchFamily="34" charset="0"/>
              <a:ea typeface="Calibri"/>
              <a:cs typeface="Calibri"/>
              <a:sym typeface="Calibri"/>
            </a:endParaRPr>
          </a:p>
        </p:txBody>
      </p:sp>
      <p:sp>
        <p:nvSpPr>
          <p:cNvPr id="486" name="Google Shape;486;p40"/>
          <p:cNvSpPr/>
          <p:nvPr/>
        </p:nvSpPr>
        <p:spPr>
          <a:xfrm>
            <a:off x="392405" y="2115309"/>
            <a:ext cx="8686801" cy="4191000"/>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70000"/>
              </a:lnSpc>
              <a:spcBef>
                <a:spcPts val="0"/>
              </a:spcBef>
              <a:spcAft>
                <a:spcPts val="0"/>
              </a:spcAft>
              <a:buClr>
                <a:srgbClr val="595959"/>
              </a:buClr>
              <a:buSzPts val="2368"/>
              <a:buFont typeface="Arial"/>
              <a:buChar char="•"/>
            </a:pPr>
            <a:r>
              <a:rPr lang="en-US" sz="2700" b="0" i="0" u="none" strike="noStrike" cap="none" dirty="0">
                <a:solidFill>
                  <a:schemeClr val="dk1"/>
                </a:solidFill>
                <a:latin typeface="Franklin Gothic Medium" panose="020B0603020102020204" pitchFamily="34" charset="0"/>
                <a:ea typeface="Calibri"/>
                <a:cs typeface="Calibri"/>
                <a:sym typeface="Calibri"/>
              </a:rPr>
              <a:t>Dese la </a:t>
            </a:r>
            <a:r>
              <a:rPr lang="en-US" sz="2700" b="0" i="0" u="none" strike="noStrike" cap="none" dirty="0" err="1">
                <a:solidFill>
                  <a:schemeClr val="dk1"/>
                </a:solidFill>
                <a:latin typeface="Franklin Gothic Medium" panose="020B0603020102020204" pitchFamily="34" charset="0"/>
                <a:ea typeface="Calibri"/>
                <a:cs typeface="Calibri"/>
                <a:sym typeface="Calibri"/>
              </a:rPr>
              <a:t>vuelta</a:t>
            </a:r>
            <a:r>
              <a:rPr lang="en-US" sz="2700" b="0" i="0" u="none" strike="noStrike" cap="none" dirty="0">
                <a:solidFill>
                  <a:schemeClr val="dk1"/>
                </a:solidFill>
                <a:latin typeface="Franklin Gothic Medium" panose="020B0603020102020204" pitchFamily="34" charset="0"/>
                <a:ea typeface="Calibri"/>
                <a:cs typeface="Calibri"/>
                <a:sym typeface="Calibri"/>
              </a:rPr>
              <a:t>, no se </a:t>
            </a:r>
            <a:r>
              <a:rPr lang="en-US" sz="2700" b="0" i="0" u="none" strike="noStrike" cap="none" dirty="0" err="1">
                <a:solidFill>
                  <a:schemeClr val="dk1"/>
                </a:solidFill>
                <a:latin typeface="Franklin Gothic Medium" panose="020B0603020102020204" pitchFamily="34" charset="0"/>
                <a:ea typeface="Calibri"/>
                <a:cs typeface="Calibri"/>
                <a:sym typeface="Calibri"/>
              </a:rPr>
              <a:t>ahogue</a:t>
            </a:r>
            <a:endParaRPr sz="2700" b="0" i="0" u="none" strike="noStrike" cap="none" dirty="0">
              <a:solidFill>
                <a:schemeClr val="dk1"/>
              </a:solidFill>
              <a:latin typeface="Franklin Gothic Medium" panose="020B0603020102020204" pitchFamily="34" charset="0"/>
              <a:ea typeface="Calibri"/>
              <a:cs typeface="Calibri"/>
              <a:sym typeface="Calibri"/>
            </a:endParaRPr>
          </a:p>
          <a:p>
            <a:pPr marL="594360" marR="0" lvl="1" indent="-228600" algn="l" rtl="0">
              <a:lnSpc>
                <a:spcPct val="70000"/>
              </a:lnSpc>
              <a:spcBef>
                <a:spcPts val="1000"/>
              </a:spcBef>
              <a:spcAft>
                <a:spcPts val="0"/>
              </a:spcAft>
              <a:buClr>
                <a:srgbClr val="595959"/>
              </a:buClr>
              <a:buSzPts val="2072"/>
              <a:buFont typeface="Arial"/>
              <a:buChar char="•"/>
            </a:pPr>
            <a:r>
              <a:rPr lang="es-ES" sz="2400" b="0" i="0" u="none" strike="noStrike" cap="none" dirty="0">
                <a:solidFill>
                  <a:schemeClr val="dk1"/>
                </a:solidFill>
                <a:latin typeface="Franklin Gothic Medium" panose="020B0603020102020204" pitchFamily="34" charset="0"/>
                <a:ea typeface="Calibri"/>
                <a:cs typeface="Calibri"/>
                <a:sym typeface="Calibri"/>
              </a:rPr>
              <a:t>Nunca camine ni conduzca a través de las aguas de la inundación</a:t>
            </a:r>
            <a:endParaRPr sz="2400" b="0" i="0" u="none" strike="noStrike" cap="none" dirty="0">
              <a:solidFill>
                <a:schemeClr val="dk1"/>
              </a:solidFill>
              <a:latin typeface="Franklin Gothic Medium" panose="020B0603020102020204" pitchFamily="34" charset="0"/>
              <a:ea typeface="Calibri"/>
              <a:cs typeface="Calibri"/>
              <a:sym typeface="Calibri"/>
            </a:endParaRPr>
          </a:p>
          <a:p>
            <a:pPr marL="274320" indent="-228600">
              <a:lnSpc>
                <a:spcPct val="70000"/>
              </a:lnSpc>
              <a:buClr>
                <a:srgbClr val="595959"/>
              </a:buClr>
              <a:buSzPts val="2368"/>
              <a:buFont typeface="Arial"/>
              <a:buChar char="•"/>
            </a:pPr>
            <a:r>
              <a:rPr lang="es-ES" sz="2700" dirty="0">
                <a:solidFill>
                  <a:schemeClr val="dk1"/>
                </a:solidFill>
                <a:latin typeface="Franklin Gothic Medium" panose="020B0603020102020204" pitchFamily="34" charset="0"/>
                <a:cs typeface="Calibri"/>
                <a:sym typeface="Calibri"/>
              </a:rPr>
              <a:t>Retire o asegure cualquier peligro al aire libre</a:t>
            </a:r>
            <a:endParaRPr sz="2700" dirty="0">
              <a:solidFill>
                <a:schemeClr val="dk1"/>
              </a:solidFill>
              <a:latin typeface="Franklin Gothic Medium" panose="020B0603020102020204" pitchFamily="34" charset="0"/>
              <a:cs typeface="Calibri"/>
              <a:sym typeface="Calibri"/>
            </a:endParaRPr>
          </a:p>
          <a:p>
            <a:pPr marL="274320" lvl="0" indent="-228600">
              <a:lnSpc>
                <a:spcPct val="80000"/>
              </a:lnSpc>
              <a:buClr>
                <a:srgbClr val="595959"/>
              </a:buClr>
              <a:buSzPts val="2368"/>
              <a:buFont typeface="Arial"/>
              <a:buChar char="•"/>
            </a:pPr>
            <a:r>
              <a:rPr lang="en-US" sz="2700" dirty="0" err="1">
                <a:solidFill>
                  <a:schemeClr val="dk1"/>
                </a:solidFill>
                <a:latin typeface="Franklin Gothic Medium" panose="020B0603020102020204" pitchFamily="34" charset="0"/>
                <a:cs typeface="Calibri"/>
                <a:sym typeface="Calibri"/>
              </a:rPr>
              <a:t>Coloque</a:t>
            </a:r>
            <a:r>
              <a:rPr lang="en-US" sz="2700" dirty="0">
                <a:solidFill>
                  <a:schemeClr val="dk1"/>
                </a:solidFill>
                <a:latin typeface="Franklin Gothic Medium" panose="020B0603020102020204" pitchFamily="34" charset="0"/>
                <a:cs typeface="Calibri"/>
                <a:sym typeface="Calibri"/>
              </a:rPr>
              <a:t> </a:t>
            </a:r>
            <a:r>
              <a:rPr lang="en-US" sz="2700" dirty="0" err="1">
                <a:solidFill>
                  <a:schemeClr val="dk1"/>
                </a:solidFill>
                <a:latin typeface="Franklin Gothic Medium" panose="020B0603020102020204" pitchFamily="34" charset="0"/>
                <a:cs typeface="Calibri"/>
                <a:sym typeface="Calibri"/>
              </a:rPr>
              <a:t>bolsas</a:t>
            </a:r>
            <a:r>
              <a:rPr lang="en-US" sz="2700" dirty="0">
                <a:solidFill>
                  <a:schemeClr val="dk1"/>
                </a:solidFill>
                <a:latin typeface="Franklin Gothic Medium" panose="020B0603020102020204" pitchFamily="34" charset="0"/>
                <a:cs typeface="Calibri"/>
                <a:sym typeface="Calibri"/>
              </a:rPr>
              <a:t> de arena </a:t>
            </a:r>
            <a:r>
              <a:rPr lang="en-US" sz="2700" dirty="0" err="1">
                <a:solidFill>
                  <a:schemeClr val="dk1"/>
                </a:solidFill>
                <a:latin typeface="Franklin Gothic Medium" panose="020B0603020102020204" pitchFamily="34" charset="0"/>
                <a:cs typeface="Calibri"/>
                <a:sym typeface="Calibri"/>
              </a:rPr>
              <a:t>en</a:t>
            </a:r>
            <a:r>
              <a:rPr lang="en-US" sz="2700" dirty="0">
                <a:solidFill>
                  <a:schemeClr val="dk1"/>
                </a:solidFill>
                <a:latin typeface="Franklin Gothic Medium" panose="020B0603020102020204" pitchFamily="34" charset="0"/>
                <a:cs typeface="Calibri"/>
                <a:sym typeface="Calibri"/>
              </a:rPr>
              <a:t> las zonas </a:t>
            </a:r>
            <a:r>
              <a:rPr lang="en-US" sz="2700" dirty="0" err="1">
                <a:solidFill>
                  <a:schemeClr val="dk1"/>
                </a:solidFill>
                <a:latin typeface="Franklin Gothic Medium" panose="020B0603020102020204" pitchFamily="34" charset="0"/>
                <a:cs typeface="Calibri"/>
                <a:sym typeface="Calibri"/>
              </a:rPr>
              <a:t>bajas</a:t>
            </a:r>
            <a:endParaRPr lang="en-US" sz="2700" dirty="0">
              <a:solidFill>
                <a:schemeClr val="dk1"/>
              </a:solidFill>
              <a:latin typeface="Franklin Gothic Medium" panose="020B0603020102020204" pitchFamily="34" charset="0"/>
              <a:cs typeface="Calibri"/>
              <a:sym typeface="Calibri"/>
            </a:endParaRPr>
          </a:p>
          <a:p>
            <a:pPr marL="388620" lvl="8" indent="-342900" algn="ctr">
              <a:lnSpc>
                <a:spcPct val="70000"/>
              </a:lnSpc>
              <a:spcBef>
                <a:spcPts val="1800"/>
              </a:spcBef>
              <a:buClr>
                <a:srgbClr val="595959"/>
              </a:buClr>
              <a:buSzPts val="2368"/>
              <a:buFont typeface="Arial" panose="020B0604020202020204" pitchFamily="34" charset="0"/>
              <a:buChar char="•"/>
            </a:pPr>
            <a:r>
              <a:rPr lang="en-US" sz="2400" dirty="0">
                <a:solidFill>
                  <a:srgbClr val="00B0F0"/>
                </a:solidFill>
                <a:latin typeface="Segoe UI" panose="020B0502040204020203" pitchFamily="34" charset="0"/>
                <a:cs typeface="Segoe UI" panose="020B0502040204020203" pitchFamily="34" charset="0"/>
                <a:hlinkClick r:id="rId3" tooltip="https://www.acpwa.org/prepare-for-winter-storms.page">
                  <a:extLst>
                    <a:ext uri="{A12FA001-AC4F-418D-AE19-62706E023703}">
                      <ahyp:hlinkClr xmlns:ahyp="http://schemas.microsoft.com/office/drawing/2018/hyperlinkcolor" val="tx"/>
                    </a:ext>
                  </a:extLst>
                </a:hlinkClick>
              </a:rPr>
              <a:t>https://</a:t>
            </a:r>
            <a:r>
              <a:rPr lang="en-US" sz="2400" b="0" i="0" dirty="0">
                <a:solidFill>
                  <a:srgbClr val="00B0F0"/>
                </a:solidFill>
                <a:effectLst/>
                <a:latin typeface="Segoe UI" panose="020B0502040204020203" pitchFamily="34" charset="0"/>
                <a:cs typeface="Segoe UI" panose="020B0502040204020203" pitchFamily="34" charset="0"/>
                <a:hlinkClick r:id="rId3" tooltip="https://www.acpwa.org/prepare-for-winter-storms.page">
                  <a:extLst>
                    <a:ext uri="{A12FA001-AC4F-418D-AE19-62706E023703}">
                      <ahyp:hlinkClr xmlns:ahyp="http://schemas.microsoft.com/office/drawing/2018/hyperlinkcolor" val="tx"/>
                    </a:ext>
                  </a:extLst>
                </a:hlinkClick>
              </a:rPr>
              <a:t>www.acpwa.org/prepare-for-winter-storms.page</a:t>
            </a:r>
            <a:r>
              <a:rPr lang="en-US" sz="2400" b="0" i="0" dirty="0">
                <a:solidFill>
                  <a:srgbClr val="00B0F0"/>
                </a:solidFill>
                <a:effectLst/>
                <a:latin typeface="Segoe UI" panose="020B0502040204020203" pitchFamily="34" charset="0"/>
                <a:cs typeface="Segoe UI" panose="020B0502040204020203" pitchFamily="34" charset="0"/>
              </a:rPr>
              <a:t> </a:t>
            </a:r>
            <a:endParaRPr sz="2400" b="0" i="0" u="none" strike="noStrike" cap="none" dirty="0">
              <a:solidFill>
                <a:srgbClr val="00B0F0"/>
              </a:solidFill>
              <a:latin typeface="Segoe UI" panose="020B0502040204020203" pitchFamily="34" charset="0"/>
              <a:ea typeface="Calibri"/>
              <a:cs typeface="Segoe UI" panose="020B0502040204020203" pitchFamily="34" charset="0"/>
              <a:sym typeface="Calibri"/>
            </a:endParaRPr>
          </a:p>
          <a:p>
            <a:pPr marL="274320" indent="-228600">
              <a:lnSpc>
                <a:spcPct val="90000"/>
              </a:lnSpc>
              <a:buClr>
                <a:srgbClr val="595959"/>
              </a:buClr>
              <a:buSzPts val="2368"/>
              <a:buFont typeface="Arial"/>
              <a:buChar char="•"/>
            </a:pPr>
            <a:r>
              <a:rPr lang="es-ES" sz="2700" dirty="0">
                <a:solidFill>
                  <a:schemeClr val="dk1"/>
                </a:solidFill>
                <a:latin typeface="Franklin Gothic Medium" panose="020B0603020102020204" pitchFamily="34" charset="0"/>
                <a:cs typeface="Calibri"/>
                <a:sym typeface="Calibri"/>
              </a:rPr>
              <a:t>Mantenga el tanque de gasolina de su automóvil al menos medio lleno</a:t>
            </a:r>
            <a:endParaRPr sz="2700" dirty="0">
              <a:solidFill>
                <a:schemeClr val="dk1"/>
              </a:solidFill>
              <a:latin typeface="Franklin Gothic Medium" panose="020B0603020102020204" pitchFamily="34" charset="0"/>
              <a:cs typeface="Calibri"/>
              <a:sym typeface="Calibri"/>
            </a:endParaRPr>
          </a:p>
          <a:p>
            <a:pPr marL="274320" lvl="0" indent="-228600">
              <a:buClr>
                <a:srgbClr val="595959"/>
              </a:buClr>
              <a:buSzPts val="2368"/>
              <a:buFont typeface="Arial"/>
              <a:buChar char="•"/>
            </a:pPr>
            <a:r>
              <a:rPr lang="es-ES" sz="2700" dirty="0">
                <a:solidFill>
                  <a:schemeClr val="dk1"/>
                </a:solidFill>
                <a:latin typeface="Franklin Gothic Medium" panose="020B0603020102020204" pitchFamily="34" charset="0"/>
                <a:cs typeface="Calibri"/>
                <a:sym typeface="Calibri"/>
              </a:rPr>
              <a:t>Nunca toque ni conduzca sobre cables eléctricos caídos </a:t>
            </a:r>
          </a:p>
          <a:p>
            <a:pPr marL="274320" indent="-228600">
              <a:lnSpc>
                <a:spcPct val="110000"/>
              </a:lnSpc>
              <a:buClr>
                <a:srgbClr val="595959"/>
              </a:buClr>
              <a:buSzPts val="2368"/>
              <a:buFont typeface="Arial"/>
              <a:buChar char="•"/>
            </a:pPr>
            <a:r>
              <a:rPr lang="en-US" sz="2700" dirty="0">
                <a:solidFill>
                  <a:schemeClr val="dk1"/>
                </a:solidFill>
                <a:latin typeface="Franklin Gothic Medium" panose="020B0603020102020204" pitchFamily="34" charset="0"/>
                <a:cs typeface="Calibri"/>
                <a:sym typeface="Calibri"/>
              </a:rPr>
              <a:t>No </a:t>
            </a:r>
            <a:r>
              <a:rPr lang="en-US" sz="2700" dirty="0" err="1">
                <a:solidFill>
                  <a:schemeClr val="dk1"/>
                </a:solidFill>
                <a:latin typeface="Franklin Gothic Medium" panose="020B0603020102020204" pitchFamily="34" charset="0"/>
                <a:cs typeface="Calibri"/>
                <a:sym typeface="Calibri"/>
              </a:rPr>
              <a:t>regrese</a:t>
            </a:r>
            <a:r>
              <a:rPr lang="en-US" sz="2700" dirty="0">
                <a:solidFill>
                  <a:schemeClr val="dk1"/>
                </a:solidFill>
                <a:latin typeface="Franklin Gothic Medium" panose="020B0603020102020204" pitchFamily="34" charset="0"/>
                <a:cs typeface="Calibri"/>
                <a:sym typeface="Calibri"/>
              </a:rPr>
              <a:t> a casa hasta que sea </a:t>
            </a:r>
            <a:r>
              <a:rPr lang="en-US" sz="2700" dirty="0" err="1">
                <a:solidFill>
                  <a:schemeClr val="dk1"/>
                </a:solidFill>
                <a:latin typeface="Franklin Gothic Medium" panose="020B0603020102020204" pitchFamily="34" charset="0"/>
                <a:cs typeface="Calibri"/>
                <a:sym typeface="Calibri"/>
              </a:rPr>
              <a:t>seguro</a:t>
            </a:r>
            <a:endParaRPr sz="2700" dirty="0">
              <a:solidFill>
                <a:schemeClr val="dk1"/>
              </a:solidFill>
              <a:latin typeface="Franklin Gothic Medium" panose="020B0603020102020204" pitchFamily="34" charset="0"/>
              <a:cs typeface="Calibri"/>
              <a:sym typeface="Calibri"/>
            </a:endParaRPr>
          </a:p>
        </p:txBody>
      </p:sp>
      <p:sp>
        <p:nvSpPr>
          <p:cNvPr id="487" name="Google Shape;487;p40"/>
          <p:cNvSpPr/>
          <p:nvPr/>
        </p:nvSpPr>
        <p:spPr>
          <a:xfrm rot="-2700000">
            <a:off x="9519521" y="552446"/>
            <a:ext cx="2329132" cy="2329131"/>
          </a:xfrm>
          <a:prstGeom prst="rect">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p40"/>
          <p:cNvSpPr/>
          <p:nvPr/>
        </p:nvSpPr>
        <p:spPr>
          <a:xfrm rot="-2700000">
            <a:off x="9579792" y="618463"/>
            <a:ext cx="2218155" cy="2215683"/>
          </a:xfrm>
          <a:prstGeom prst="rect">
            <a:avLst/>
          </a:prstGeom>
          <a:solidFill>
            <a:schemeClr val="accent4"/>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9" name="Google Shape;489;p40"/>
          <p:cNvSpPr txBox="1"/>
          <p:nvPr/>
        </p:nvSpPr>
        <p:spPr>
          <a:xfrm>
            <a:off x="9325154" y="756248"/>
            <a:ext cx="274320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CUANDO </a:t>
            </a:r>
            <a:endParaRPr sz="24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SE INUNDE </a:t>
            </a:r>
            <a:endParaRPr sz="3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DESE LA VUELTA </a:t>
            </a:r>
            <a:endParaRPr sz="3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NO SE </a:t>
            </a:r>
            <a:endParaRPr sz="32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AHOGUE</a:t>
            </a:r>
            <a:endParaRPr sz="3200" b="1" i="0" u="none" strike="noStrike" cap="none" dirty="0">
              <a:solidFill>
                <a:schemeClr val="dk1"/>
              </a:solidFill>
              <a:latin typeface="Calibri"/>
              <a:ea typeface="Calibri"/>
              <a:cs typeface="Calibri"/>
              <a:sym typeface="Calibri"/>
            </a:endParaRPr>
          </a:p>
        </p:txBody>
      </p:sp>
      <p:sp>
        <p:nvSpPr>
          <p:cNvPr id="490" name="Google Shape;490;p40"/>
          <p:cNvSpPr txBox="1"/>
          <p:nvPr/>
        </p:nvSpPr>
        <p:spPr>
          <a:xfrm>
            <a:off x="9079206" y="3516474"/>
            <a:ext cx="2989149" cy="10745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dirty="0">
                <a:solidFill>
                  <a:schemeClr val="dk1"/>
                </a:solidFill>
                <a:latin typeface="Arial" panose="020B0604020202020204" pitchFamily="34" charset="0"/>
                <a:ea typeface="Calibri"/>
                <a:cs typeface="Arial" panose="020B0604020202020204" pitchFamily="34" charset="0"/>
                <a:sym typeface="Calibri"/>
              </a:rPr>
              <a:t>Señal de tráfico amarilla en forma de rombo</a:t>
            </a:r>
            <a:r>
              <a:rPr lang="en-US" dirty="0">
                <a:solidFill>
                  <a:schemeClr val="dk1"/>
                </a:solidFill>
                <a:latin typeface="Arial" panose="020B0604020202020204" pitchFamily="34" charset="0"/>
                <a:ea typeface="Calibri"/>
                <a:cs typeface="Arial" panose="020B0604020202020204" pitchFamily="34" charset="0"/>
                <a:sym typeface="Calibri"/>
              </a:rPr>
              <a:t>, "</a:t>
            </a:r>
            <a:r>
              <a:rPr lang="en-US" dirty="0" err="1">
                <a:solidFill>
                  <a:schemeClr val="dk1"/>
                </a:solidFill>
                <a:latin typeface="Arial" panose="020B0604020202020204" pitchFamily="34" charset="0"/>
                <a:ea typeface="Calibri"/>
                <a:cs typeface="Arial" panose="020B0604020202020204" pitchFamily="34" charset="0"/>
                <a:sym typeface="Calibri"/>
              </a:rPr>
              <a:t>cuando</a:t>
            </a:r>
            <a:r>
              <a:rPr lang="en-US" dirty="0">
                <a:solidFill>
                  <a:schemeClr val="dk1"/>
                </a:solidFill>
                <a:latin typeface="Arial" panose="020B0604020202020204" pitchFamily="34" charset="0"/>
                <a:ea typeface="Calibri"/>
                <a:cs typeface="Arial" panose="020B0604020202020204" pitchFamily="34" charset="0"/>
                <a:sym typeface="Calibri"/>
              </a:rPr>
              <a:t> se </a:t>
            </a:r>
            <a:r>
              <a:rPr lang="en-US" dirty="0" err="1">
                <a:solidFill>
                  <a:schemeClr val="dk1"/>
                </a:solidFill>
                <a:latin typeface="Arial" panose="020B0604020202020204" pitchFamily="34" charset="0"/>
                <a:ea typeface="Calibri"/>
                <a:cs typeface="Arial" panose="020B0604020202020204" pitchFamily="34" charset="0"/>
                <a:sym typeface="Calibri"/>
              </a:rPr>
              <a:t>inunde</a:t>
            </a:r>
            <a:r>
              <a:rPr lang="en-US" dirty="0">
                <a:solidFill>
                  <a:schemeClr val="dk1"/>
                </a:solidFill>
                <a:latin typeface="Arial" panose="020B0604020202020204" pitchFamily="34" charset="0"/>
                <a:ea typeface="Calibri"/>
                <a:cs typeface="Arial" panose="020B0604020202020204" pitchFamily="34" charset="0"/>
                <a:sym typeface="Calibri"/>
              </a:rPr>
              <a:t> dese la </a:t>
            </a:r>
            <a:r>
              <a:rPr lang="en-US" dirty="0" err="1">
                <a:solidFill>
                  <a:schemeClr val="dk1"/>
                </a:solidFill>
                <a:latin typeface="Arial" panose="020B0604020202020204" pitchFamily="34" charset="0"/>
                <a:ea typeface="Calibri"/>
                <a:cs typeface="Arial" panose="020B0604020202020204" pitchFamily="34" charset="0"/>
                <a:sym typeface="Calibri"/>
              </a:rPr>
              <a:t>vuelta</a:t>
            </a:r>
            <a:r>
              <a:rPr lang="en-US" dirty="0">
                <a:solidFill>
                  <a:schemeClr val="dk1"/>
                </a:solidFill>
                <a:latin typeface="Arial" panose="020B0604020202020204" pitchFamily="34" charset="0"/>
                <a:ea typeface="Calibri"/>
                <a:cs typeface="Arial" panose="020B0604020202020204" pitchFamily="34" charset="0"/>
                <a:sym typeface="Calibri"/>
              </a:rPr>
              <a:t>, no se </a:t>
            </a:r>
            <a:r>
              <a:rPr lang="en-US" dirty="0" err="1">
                <a:solidFill>
                  <a:schemeClr val="dk1"/>
                </a:solidFill>
                <a:latin typeface="Arial" panose="020B0604020202020204" pitchFamily="34" charset="0"/>
                <a:ea typeface="Calibri"/>
                <a:cs typeface="Arial" panose="020B0604020202020204" pitchFamily="34" charset="0"/>
                <a:sym typeface="Calibri"/>
              </a:rPr>
              <a:t>ahogue</a:t>
            </a:r>
            <a:r>
              <a:rPr lang="en-US" dirty="0">
                <a:solidFill>
                  <a:schemeClr val="dk1"/>
                </a:solidFill>
                <a:latin typeface="Arial" panose="020B0604020202020204" pitchFamily="34" charset="0"/>
                <a:ea typeface="Calibri"/>
                <a:cs typeface="Arial" panose="020B0604020202020204" pitchFamily="34" charset="0"/>
                <a:sym typeface="Calibri"/>
              </a:rPr>
              <a:t>"</a:t>
            </a:r>
            <a:endParaRPr dirty="0">
              <a:solidFill>
                <a:schemeClr val="dk1"/>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6"/>
          <p:cNvSpPr/>
          <p:nvPr/>
        </p:nvSpPr>
        <p:spPr>
          <a:xfrm>
            <a:off x="834933" y="228600"/>
            <a:ext cx="10512862" cy="1325218"/>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290"/>
              <a:buFont typeface="Calibri"/>
              <a:buNone/>
            </a:pPr>
            <a:r>
              <a:rPr lang="en-US" sz="4400" b="1" i="0" u="none" strike="noStrike" cap="none" dirty="0">
                <a:solidFill>
                  <a:srgbClr val="0082B3"/>
                </a:solidFill>
                <a:latin typeface="Franklin Gothic Medium" panose="020B0603020102020204" pitchFamily="34" charset="0"/>
                <a:ea typeface="Calibri"/>
                <a:cs typeface="Calibri"/>
                <a:sym typeface="Calibri"/>
              </a:rPr>
              <a:t>¿</a:t>
            </a:r>
            <a:r>
              <a:rPr lang="en-US" sz="4400" b="1" i="0" u="none" strike="noStrike" cap="none" dirty="0" err="1">
                <a:solidFill>
                  <a:srgbClr val="0082B3"/>
                </a:solidFill>
                <a:latin typeface="Franklin Gothic Medium" panose="020B0603020102020204" pitchFamily="34" charset="0"/>
                <a:ea typeface="Calibri"/>
                <a:cs typeface="Calibri"/>
                <a:sym typeface="Calibri"/>
              </a:rPr>
              <a:t>Cómo</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podemos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ayudarlo</a:t>
            </a:r>
            <a:r>
              <a:rPr lang="en-US" sz="4400" b="1" i="0" u="none" strike="noStrike" cap="none" dirty="0">
                <a:solidFill>
                  <a:srgbClr val="0082B3"/>
                </a:solidFill>
                <a:latin typeface="Franklin Gothic Medium" panose="020B0603020102020204" pitchFamily="34" charset="0"/>
                <a:ea typeface="Calibri"/>
                <a:cs typeface="Calibri"/>
                <a:sym typeface="Calibri"/>
              </a:rPr>
              <a:t> a ser </a:t>
            </a:r>
            <a:r>
              <a:rPr lang="en-US" sz="4400" b="1" i="0" u="none" strike="noStrike" cap="none" dirty="0" err="1">
                <a:solidFill>
                  <a:srgbClr val="0082B3"/>
                </a:solidFill>
                <a:latin typeface="Franklin Gothic Medium" panose="020B0603020102020204" pitchFamily="34" charset="0"/>
                <a:ea typeface="Calibri"/>
                <a:cs typeface="Calibri"/>
                <a:sym typeface="Calibri"/>
              </a:rPr>
              <a:t>más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dirty="0" err="1">
                <a:solidFill>
                  <a:srgbClr val="0082B3"/>
                </a:solidFill>
                <a:latin typeface="Franklin Gothic Medium" panose="020B0603020102020204" pitchFamily="34" charset="0"/>
                <a:ea typeface="Calibri"/>
                <a:cs typeface="Calibri"/>
                <a:sym typeface="Calibri"/>
              </a:rPr>
              <a:t>resiliente</a:t>
            </a:r>
            <a:r>
              <a:rPr lang="en-US" sz="4400" b="1" i="0" u="none" strike="noStrike" cap="none" dirty="0">
                <a:solidFill>
                  <a:srgbClr val="0082B3"/>
                </a:solidFill>
                <a:latin typeface="Franklin Gothic Medium" panose="020B0603020102020204" pitchFamily="34" charset="0"/>
                <a:ea typeface="Calibri"/>
                <a:cs typeface="Calibri"/>
                <a:sym typeface="Calibri"/>
              </a:rPr>
              <a:t> a los </a:t>
            </a:r>
            <a:r>
              <a:rPr lang="en-US" sz="4400" b="1" i="0" u="none" strike="noStrike" cap="none" dirty="0" err="1">
                <a:solidFill>
                  <a:srgbClr val="0082B3"/>
                </a:solidFill>
                <a:latin typeface="Franklin Gothic Medium" panose="020B0603020102020204" pitchFamily="34" charset="0"/>
                <a:ea typeface="Calibri"/>
                <a:cs typeface="Calibri"/>
                <a:sym typeface="Calibri"/>
              </a:rPr>
              <a:t>riesgos</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climáticos</a:t>
            </a:r>
            <a:r>
              <a:rPr lang="en-US" sz="4400" b="1" i="0" u="none" strike="noStrike" cap="none" dirty="0">
                <a:solidFill>
                  <a:srgbClr val="0082B3"/>
                </a:solidFill>
                <a:latin typeface="Franklin Gothic Medium" panose="020B0603020102020204" pitchFamily="34" charset="0"/>
                <a:ea typeface="Calibri"/>
                <a:cs typeface="Calibri"/>
                <a:sym typeface="Calibri"/>
              </a:rPr>
              <a:t>?</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542" name="Google Shape;542;p46"/>
          <p:cNvSpPr/>
          <p:nvPr/>
        </p:nvSpPr>
        <p:spPr>
          <a:xfrm>
            <a:off x="7533134" y="1223514"/>
            <a:ext cx="3903554" cy="4924438"/>
          </a:xfrm>
          <a:prstGeom prst="rect">
            <a:avLst/>
          </a:prstGeom>
          <a:noFill/>
          <a:ln>
            <a:noFill/>
          </a:ln>
        </p:spPr>
        <p:txBody>
          <a:bodyPr spcFirstLastPara="1" wrap="square" lIns="91425" tIns="45700" rIns="91425" bIns="45700" anchor="ctr" anchorCtr="0">
            <a:normAutofit/>
          </a:bodyPr>
          <a:lstStyle/>
          <a:p>
            <a:pPr marL="274320" marR="0" lvl="0" indent="-228600" algn="l" rtl="0">
              <a:lnSpc>
                <a:spcPct val="90000"/>
              </a:lnSpc>
              <a:spcBef>
                <a:spcPts val="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necesita</a:t>
            </a:r>
            <a:r>
              <a:rPr lang="en-US" sz="2150" b="0" i="0" u="none" strike="noStrike" cap="none" dirty="0">
                <a:solidFill>
                  <a:srgbClr val="595959"/>
                </a:solidFill>
                <a:latin typeface="Franklin Gothic Medium" panose="020B0603020102020204" pitchFamily="34" charset="0"/>
                <a:ea typeface="Calibri"/>
                <a:cs typeface="Calibri"/>
                <a:sym typeface="Calibri"/>
              </a:rPr>
              <a:t> antes, </a:t>
            </a:r>
            <a:r>
              <a:rPr lang="en-US" sz="2150" b="0" i="0" u="none" strike="noStrike" cap="none" dirty="0" err="1">
                <a:solidFill>
                  <a:srgbClr val="595959"/>
                </a:solidFill>
                <a:latin typeface="Franklin Gothic Medium" panose="020B0603020102020204" pitchFamily="34" charset="0"/>
                <a:ea typeface="Calibri"/>
                <a:cs typeface="Calibri"/>
                <a:sym typeface="Calibri"/>
              </a:rPr>
              <a:t>durante</a:t>
            </a:r>
            <a:r>
              <a:rPr lang="en-US" sz="2150" b="0" i="0" u="none" strike="noStrike" cap="none" dirty="0">
                <a:solidFill>
                  <a:srgbClr val="595959"/>
                </a:solidFill>
                <a:latin typeface="Franklin Gothic Medium" panose="020B0603020102020204" pitchFamily="34" charset="0"/>
                <a:ea typeface="Calibri"/>
                <a:cs typeface="Calibri"/>
                <a:sym typeface="Calibri"/>
              </a:rPr>
              <a:t> y </a:t>
            </a:r>
            <a:r>
              <a:rPr lang="en-US" sz="2150" b="0" i="0" u="none" strike="noStrike" cap="none" dirty="0" err="1">
                <a:solidFill>
                  <a:srgbClr val="595959"/>
                </a:solidFill>
                <a:latin typeface="Franklin Gothic Medium" panose="020B0603020102020204" pitchFamily="34" charset="0"/>
                <a:ea typeface="Calibri"/>
                <a:cs typeface="Calibri"/>
                <a:sym typeface="Calibri"/>
              </a:rPr>
              <a:t>después</a:t>
            </a:r>
            <a:r>
              <a:rPr lang="en-US" sz="2150" b="0" i="0" u="none" strike="noStrike" cap="none" dirty="0">
                <a:solidFill>
                  <a:srgbClr val="595959"/>
                </a:solidFill>
                <a:latin typeface="Franklin Gothic Medium" panose="020B0603020102020204" pitchFamily="34" charset="0"/>
                <a:ea typeface="Calibri"/>
                <a:cs typeface="Calibri"/>
                <a:sym typeface="Calibri"/>
              </a:rPr>
              <a:t> de los </a:t>
            </a:r>
            <a:r>
              <a:rPr lang="en-US" sz="2150" b="0" i="0" u="none" strike="noStrike" cap="none" dirty="0" err="1">
                <a:solidFill>
                  <a:srgbClr val="595959"/>
                </a:solidFill>
                <a:latin typeface="Franklin Gothic Medium" panose="020B0603020102020204" pitchFamily="34" charset="0"/>
                <a:ea typeface="Calibri"/>
                <a:cs typeface="Calibri"/>
                <a:sym typeface="Calibri"/>
              </a:rPr>
              <a:t>eventos</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climáticos</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000000"/>
              </a:solidFill>
              <a:latin typeface="Franklin Gothic Medium" panose="020B0603020102020204" pitchFamily="34" charset="0"/>
              <a:sym typeface="Arial"/>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Cómo</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desea</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recibir</a:t>
            </a:r>
            <a:r>
              <a:rPr lang="en-US" sz="2150" b="0" i="0" u="none" strike="noStrike" cap="none" dirty="0">
                <a:solidFill>
                  <a:srgbClr val="595959"/>
                </a:solidFill>
                <a:latin typeface="Franklin Gothic Medium" panose="020B0603020102020204" pitchFamily="34" charset="0"/>
                <a:ea typeface="Calibri"/>
                <a:cs typeface="Calibri"/>
                <a:sym typeface="Calibri"/>
              </a:rPr>
              <a:t> la </a:t>
            </a:r>
            <a:r>
              <a:rPr lang="en-US" sz="2150" b="0" i="0" u="none" strike="noStrike" cap="none" dirty="0" err="1">
                <a:solidFill>
                  <a:srgbClr val="595959"/>
                </a:solidFill>
                <a:latin typeface="Franklin Gothic Medium" panose="020B0603020102020204" pitchFamily="34" charset="0"/>
                <a:ea typeface="Calibri"/>
                <a:cs typeface="Calibri"/>
                <a:sym typeface="Calibri"/>
              </a:rPr>
              <a:t>información</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tipo</a:t>
            </a:r>
            <a:r>
              <a:rPr lang="en-US" sz="2150" b="0" i="0" u="none" strike="noStrike" cap="none" dirty="0">
                <a:solidFill>
                  <a:srgbClr val="595959"/>
                </a:solidFill>
                <a:latin typeface="Franklin Gothic Medium" panose="020B0603020102020204" pitchFamily="34" charset="0"/>
                <a:ea typeface="Calibri"/>
                <a:cs typeface="Calibri"/>
                <a:sym typeface="Calibri"/>
              </a:rPr>
              <a:t> de </a:t>
            </a:r>
            <a:r>
              <a:rPr lang="en-US" sz="2150" dirty="0" err="1">
                <a:solidFill>
                  <a:srgbClr val="595959"/>
                </a:solidFill>
                <a:latin typeface="Franklin Gothic Medium" panose="020B0603020102020204" pitchFamily="34" charset="0"/>
                <a:ea typeface="Calibri"/>
                <a:cs typeface="Calibri"/>
                <a:sym typeface="Calibri"/>
              </a:rPr>
              <a:t>capacitación</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desea</a:t>
            </a:r>
            <a:r>
              <a:rPr lang="en-US" sz="2150" b="0" i="0" u="none" strike="noStrike" cap="none" dirty="0">
                <a:solidFill>
                  <a:srgbClr val="595959"/>
                </a:solidFill>
                <a:latin typeface="Franklin Gothic Medium" panose="020B0603020102020204" pitchFamily="34" charset="0"/>
                <a:ea typeface="Calibri"/>
                <a:cs typeface="Calibri"/>
                <a:sym typeface="Calibri"/>
              </a:rPr>
              <a:t> y </a:t>
            </a:r>
            <a:r>
              <a:rPr lang="en-US" sz="2150" b="0" i="0" u="none" strike="noStrike" cap="none" dirty="0" err="1">
                <a:solidFill>
                  <a:srgbClr val="595959"/>
                </a:solidFill>
                <a:latin typeface="Franklin Gothic Medium" panose="020B0603020102020204" pitchFamily="34" charset="0"/>
                <a:ea typeface="Calibri"/>
                <a:cs typeface="Calibri"/>
                <a:sym typeface="Calibri"/>
              </a:rPr>
              <a:t>dónde</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a:p>
            <a:pPr marL="274320" marR="0" lvl="0" indent="-228600" algn="l" rtl="0">
              <a:lnSpc>
                <a:spcPct val="90000"/>
              </a:lnSpc>
              <a:spcBef>
                <a:spcPts val="1800"/>
              </a:spcBef>
              <a:spcAft>
                <a:spcPts val="0"/>
              </a:spcAft>
              <a:buClr>
                <a:srgbClr val="595959"/>
              </a:buClr>
              <a:buSzPts val="1720"/>
              <a:buFont typeface="Arial"/>
              <a:buChar char="•"/>
            </a:pPr>
            <a:r>
              <a:rPr lang="en-US" sz="2150" b="0" i="0" u="none" strike="noStrike" cap="none" dirty="0">
                <a:solidFill>
                  <a:srgbClr val="595959"/>
                </a:solidFill>
                <a:latin typeface="Franklin Gothic Medium" panose="020B0603020102020204" pitchFamily="34" charset="0"/>
                <a:ea typeface="Calibri"/>
                <a:cs typeface="Calibri"/>
                <a:sym typeface="Calibri"/>
              </a:rPr>
              <a:t>¿</a:t>
            </a:r>
            <a:r>
              <a:rPr lang="en-US" sz="2150" b="0" i="0" u="none" strike="noStrike" cap="none" dirty="0" err="1">
                <a:solidFill>
                  <a:srgbClr val="595959"/>
                </a:solidFill>
                <a:latin typeface="Franklin Gothic Medium" panose="020B0603020102020204" pitchFamily="34" charset="0"/>
                <a:ea typeface="Calibri"/>
                <a:cs typeface="Calibri"/>
                <a:sym typeface="Calibri"/>
              </a:rPr>
              <a:t>Qué</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preguntas</a:t>
            </a:r>
            <a:r>
              <a:rPr lang="en-US" sz="2150" b="0" i="0" u="none" strike="noStrike" cap="none" dirty="0">
                <a:solidFill>
                  <a:srgbClr val="595959"/>
                </a:solidFill>
                <a:latin typeface="Franklin Gothic Medium" panose="020B0603020102020204" pitchFamily="34" charset="0"/>
                <a:ea typeface="Calibri"/>
                <a:cs typeface="Calibri"/>
                <a:sym typeface="Calibri"/>
              </a:rPr>
              <a:t> </a:t>
            </a:r>
            <a:r>
              <a:rPr lang="en-US" sz="2150" b="0" i="0" u="none" strike="noStrike" cap="none" dirty="0" err="1">
                <a:solidFill>
                  <a:srgbClr val="595959"/>
                </a:solidFill>
                <a:latin typeface="Franklin Gothic Medium" panose="020B0603020102020204" pitchFamily="34" charset="0"/>
                <a:ea typeface="Calibri"/>
                <a:cs typeface="Calibri"/>
                <a:sym typeface="Calibri"/>
              </a:rPr>
              <a:t>tiene</a:t>
            </a:r>
            <a:r>
              <a:rPr lang="en-US" sz="2150" b="0" i="0" u="none" strike="noStrike" cap="none" dirty="0">
                <a:solidFill>
                  <a:srgbClr val="595959"/>
                </a:solidFill>
                <a:latin typeface="Franklin Gothic Medium" panose="020B0603020102020204" pitchFamily="34" charset="0"/>
                <a:ea typeface="Calibri"/>
                <a:cs typeface="Calibri"/>
                <a:sym typeface="Calibri"/>
              </a:rPr>
              <a:t>?</a:t>
            </a:r>
            <a:endParaRPr sz="2150" b="0" i="0" u="none" strike="noStrike" cap="none" dirty="0">
              <a:solidFill>
                <a:srgbClr val="595959"/>
              </a:solidFill>
              <a:latin typeface="Franklin Gothic Medium" panose="020B0603020102020204" pitchFamily="34" charset="0"/>
              <a:ea typeface="Calibri"/>
              <a:cs typeface="Calibri"/>
              <a:sym typeface="Calibri"/>
            </a:endParaRPr>
          </a:p>
        </p:txBody>
      </p:sp>
      <p:sp>
        <p:nvSpPr>
          <p:cNvPr id="543" name="Google Shape;543;p46"/>
          <p:cNvSpPr txBox="1"/>
          <p:nvPr/>
        </p:nvSpPr>
        <p:spPr>
          <a:xfrm>
            <a:off x="39745" y="6448749"/>
            <a:ext cx="591899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600" b="0" i="0" u="none" strike="noStrike" cap="none" dirty="0">
                <a:solidFill>
                  <a:schemeClr val="dk1"/>
                </a:solidFill>
                <a:latin typeface="Franklin Gothic Medium" panose="020B0603020102020204" pitchFamily="34" charset="0"/>
                <a:ea typeface="Calibri"/>
                <a:cs typeface="Calibri"/>
                <a:sym typeface="Calibri"/>
              </a:rPr>
              <a:t>Imagen: </a:t>
            </a:r>
            <a:r>
              <a:rPr lang="en-US" sz="1600" b="0" i="0" u="none" strike="noStrike" cap="none" dirty="0" err="1">
                <a:solidFill>
                  <a:schemeClr val="dk1"/>
                </a:solidFill>
                <a:latin typeface="Franklin Gothic Medium" panose="020B0603020102020204" pitchFamily="34" charset="0"/>
                <a:ea typeface="Calibri"/>
                <a:cs typeface="Calibri"/>
                <a:sym typeface="Calibri"/>
              </a:rPr>
              <a:t>Departamento</a:t>
            </a:r>
            <a:r>
              <a:rPr lang="en-US" sz="1600" b="0" i="0" u="none" strike="noStrike" cap="none" dirty="0">
                <a:solidFill>
                  <a:schemeClr val="dk1"/>
                </a:solidFill>
                <a:latin typeface="Franklin Gothic Medium" panose="020B0603020102020204" pitchFamily="34" charset="0"/>
                <a:ea typeface="Calibri"/>
                <a:cs typeface="Calibri"/>
                <a:sym typeface="Calibri"/>
              </a:rPr>
              <a:t> de Bomberos del </a:t>
            </a:r>
            <a:r>
              <a:rPr lang="en-US" sz="1600" b="0" i="0" u="none" strike="noStrike" cap="none" dirty="0" err="1">
                <a:solidFill>
                  <a:schemeClr val="dk1"/>
                </a:solidFill>
                <a:latin typeface="Franklin Gothic Medium" panose="020B0603020102020204" pitchFamily="34" charset="0"/>
                <a:ea typeface="Calibri"/>
                <a:cs typeface="Calibri"/>
                <a:sym typeface="Calibri"/>
              </a:rPr>
              <a:t>Condado</a:t>
            </a:r>
            <a:r>
              <a:rPr lang="en-US" sz="1600" b="0" i="0" u="none" strike="noStrike" cap="none" dirty="0">
                <a:solidFill>
                  <a:schemeClr val="dk1"/>
                </a:solidFill>
                <a:latin typeface="Franklin Gothic Medium" panose="020B0603020102020204" pitchFamily="34" charset="0"/>
                <a:ea typeface="Calibri"/>
                <a:cs typeface="Calibri"/>
                <a:sym typeface="Calibri"/>
              </a:rPr>
              <a:t> de Alameda</a:t>
            </a:r>
            <a:endParaRPr sz="16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544" name="Google Shape;544;p46"/>
          <p:cNvPicPr preferRelativeResize="0"/>
          <p:nvPr/>
        </p:nvPicPr>
        <p:blipFill rotWithShape="1">
          <a:blip r:embed="rId3">
            <a:alphaModFix/>
          </a:blip>
          <a:srcRect l="-782" t="27700" r="-732" b="24646"/>
          <a:stretch/>
        </p:blipFill>
        <p:spPr>
          <a:xfrm>
            <a:off x="441234" y="1841797"/>
            <a:ext cx="6873037" cy="4301828"/>
          </a:xfrm>
          <a:prstGeom prst="rect">
            <a:avLst/>
          </a:prstGeom>
          <a:noFill/>
          <a:ln>
            <a:noFill/>
          </a:ln>
        </p:spPr>
      </p:pic>
      <p:sp>
        <p:nvSpPr>
          <p:cNvPr id="545" name="Google Shape;545;p46"/>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dirty="0">
              <a:solidFill>
                <a:srgbClr val="595959"/>
              </a:solidFill>
              <a:latin typeface="Calibri"/>
              <a:ea typeface="Calibri"/>
              <a:cs typeface="Calibri"/>
              <a:sym typeface="Calibri"/>
            </a:endParaRPr>
          </a:p>
        </p:txBody>
      </p:sp>
      <p:sp>
        <p:nvSpPr>
          <p:cNvPr id="8" name="CuadroTexto 7">
            <a:extLst>
              <a:ext uri="{FF2B5EF4-FFF2-40B4-BE49-F238E27FC236}">
                <a16:creationId xmlns:a16="http://schemas.microsoft.com/office/drawing/2014/main" id="{5202F2D6-ED37-4F06-8D21-472651AEA685}"/>
              </a:ext>
            </a:extLst>
          </p:cNvPr>
          <p:cNvSpPr txBox="1"/>
          <p:nvPr/>
        </p:nvSpPr>
        <p:spPr>
          <a:xfrm>
            <a:off x="755312" y="5834522"/>
            <a:ext cx="6105524" cy="307777"/>
          </a:xfrm>
          <a:prstGeom prst="rect">
            <a:avLst/>
          </a:prstGeom>
          <a:noFill/>
        </p:spPr>
        <p:txBody>
          <a:bodyPr wrap="square">
            <a:spAutoFit/>
          </a:bodyPr>
          <a:lstStyle/>
          <a:p>
            <a:pPr algn="ctr"/>
            <a:r>
              <a:rPr lang="en-US" b="1" dirty="0" err="1">
                <a:solidFill>
                  <a:schemeClr val="tx1"/>
                </a:solidFill>
              </a:rPr>
              <a:t>Voluntarios</a:t>
            </a:r>
            <a:r>
              <a:rPr lang="en-US" b="1" dirty="0">
                <a:solidFill>
                  <a:schemeClr val="tx1"/>
                </a:solidFill>
              </a:rPr>
              <a:t> </a:t>
            </a:r>
            <a:r>
              <a:rPr lang="en-US" b="1" dirty="0" err="1">
                <a:solidFill>
                  <a:schemeClr val="tx1"/>
                </a:solidFill>
              </a:rPr>
              <a:t>llenando</a:t>
            </a:r>
            <a:r>
              <a:rPr lang="en-US" b="1" dirty="0">
                <a:solidFill>
                  <a:schemeClr val="tx1"/>
                </a:solidFill>
              </a:rPr>
              <a:t> </a:t>
            </a:r>
            <a:r>
              <a:rPr lang="en-US" b="1" dirty="0" err="1">
                <a:solidFill>
                  <a:schemeClr val="tx1"/>
                </a:solidFill>
              </a:rPr>
              <a:t>bolsas</a:t>
            </a:r>
            <a:r>
              <a:rPr lang="en-US" b="1" dirty="0">
                <a:solidFill>
                  <a:schemeClr val="tx1"/>
                </a:solidFill>
              </a:rPr>
              <a:t> con arena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652932" y="366558"/>
            <a:ext cx="9364764" cy="118841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dirty="0">
                <a:solidFill>
                  <a:srgbClr val="0082B3"/>
                </a:solidFill>
                <a:latin typeface="Franklin Gothic Medium" panose="020B0603020102020204" pitchFamily="34" charset="0"/>
                <a:ea typeface="Calibri"/>
                <a:cs typeface="Calibri"/>
                <a:sym typeface="Calibri"/>
              </a:rPr>
              <a:t>¿</a:t>
            </a:r>
            <a:r>
              <a:rPr lang="en-US" sz="4400" b="1" i="0" u="none" strike="noStrike" cap="none" dirty="0" err="1">
                <a:solidFill>
                  <a:srgbClr val="0082B3"/>
                </a:solidFill>
                <a:latin typeface="Franklin Gothic Medium" panose="020B0603020102020204" pitchFamily="34" charset="0"/>
                <a:ea typeface="Calibri"/>
                <a:cs typeface="Calibri"/>
                <a:sym typeface="Calibri"/>
              </a:rPr>
              <a:t>Qué</a:t>
            </a:r>
            <a:r>
              <a:rPr lang="en-US" sz="4400" b="1" i="0" u="none" strike="noStrike" cap="none" dirty="0">
                <a:solidFill>
                  <a:srgbClr val="0082B3"/>
                </a:solidFill>
                <a:latin typeface="Franklin Gothic Medium" panose="020B0603020102020204" pitchFamily="34" charset="0"/>
                <a:ea typeface="Calibri"/>
                <a:cs typeface="Calibri"/>
                <a:sym typeface="Calibri"/>
              </a:rPr>
              <a:t> </a:t>
            </a:r>
            <a:r>
              <a:rPr lang="en-US" sz="4400" b="1" i="0" u="none" strike="noStrike" cap="none" dirty="0" err="1">
                <a:solidFill>
                  <a:srgbClr val="0082B3"/>
                </a:solidFill>
                <a:latin typeface="Franklin Gothic Medium" panose="020B0603020102020204" pitchFamily="34" charset="0"/>
                <a:ea typeface="Calibri"/>
                <a:cs typeface="Calibri"/>
                <a:sym typeface="Calibri"/>
              </a:rPr>
              <a:t>aprenderá</a:t>
            </a:r>
            <a:r>
              <a:rPr lang="en-US" sz="4400" b="1" i="0" u="none" strike="noStrike" cap="none" dirty="0">
                <a:solidFill>
                  <a:srgbClr val="0082B3"/>
                </a:solidFill>
                <a:latin typeface="Franklin Gothic Medium" panose="020B0603020102020204" pitchFamily="34" charset="0"/>
                <a:ea typeface="Calibri"/>
                <a:cs typeface="Calibri"/>
                <a:sym typeface="Calibri"/>
              </a:rPr>
              <a:t> hoy? </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02" name="Google Shape;102;p3"/>
          <p:cNvSpPr/>
          <p:nvPr/>
        </p:nvSpPr>
        <p:spPr>
          <a:xfrm>
            <a:off x="1652932" y="2176598"/>
            <a:ext cx="9364765" cy="4040595"/>
          </a:xfrm>
          <a:prstGeom prst="rect">
            <a:avLst/>
          </a:prstGeom>
          <a:noFill/>
          <a:ln>
            <a:noFill/>
          </a:ln>
        </p:spPr>
        <p:txBody>
          <a:bodyPr spcFirstLastPara="1" wrap="square" lIns="91425" tIns="45700" rIns="91425" bIns="45700" anchor="t" anchorCtr="0">
            <a:normAutofit/>
          </a:bodyPr>
          <a:lstStyle/>
          <a:p>
            <a:pPr marL="274320" marR="0" lvl="0" indent="-228600" algn="l" rtl="0">
              <a:lnSpc>
                <a:spcPct val="70000"/>
              </a:lnSpc>
              <a:spcBef>
                <a:spcPts val="0"/>
              </a:spcBef>
              <a:spcAft>
                <a:spcPts val="0"/>
              </a:spcAft>
              <a:buClr>
                <a:srgbClr val="595959"/>
              </a:buClr>
              <a:buSzPts val="2330"/>
              <a:buFont typeface="Arial"/>
              <a:buChar char="•"/>
            </a:pPr>
            <a:r>
              <a:rPr lang="en-US" sz="3600" b="0" i="0" u="none" strike="noStrike" cap="none" dirty="0" err="1">
                <a:solidFill>
                  <a:srgbClr val="595959"/>
                </a:solidFill>
                <a:latin typeface="Franklin Gothic Medium Cond" panose="020B0606030402020204" pitchFamily="34" charset="0"/>
                <a:ea typeface="Calibri"/>
                <a:cs typeface="Calibri"/>
                <a:sym typeface="Calibri"/>
              </a:rPr>
              <a:t>Recursos</a:t>
            </a:r>
            <a:r>
              <a:rPr lang="en-US" sz="3600" b="0" i="0" u="none" strike="noStrike" cap="none" dirty="0">
                <a:solidFill>
                  <a:srgbClr val="595959"/>
                </a:solidFill>
                <a:latin typeface="Franklin Gothic Medium Cond" panose="020B0606030402020204" pitchFamily="34" charset="0"/>
                <a:ea typeface="Calibri"/>
                <a:cs typeface="Calibri"/>
                <a:sym typeface="Calibri"/>
              </a:rPr>
              <a:t> de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preparación</a:t>
            </a:r>
            <a:r>
              <a:rPr lang="en-US" sz="3600" b="0" i="0" u="none" strike="noStrike" cap="none" dirty="0">
                <a:solidFill>
                  <a:srgbClr val="595959"/>
                </a:solidFill>
                <a:latin typeface="Franklin Gothic Medium Cond" panose="020B0606030402020204" pitchFamily="34" charset="0"/>
                <a:ea typeface="Calibri"/>
                <a:cs typeface="Calibri"/>
                <a:sym typeface="Calibri"/>
              </a:rPr>
              <a:t> ante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catástrofes</a:t>
            </a:r>
            <a:r>
              <a:rPr lang="en-US" sz="3600" b="0" i="0" u="none" strike="noStrike" cap="none" dirty="0">
                <a:solidFill>
                  <a:srgbClr val="595959"/>
                </a:solidFill>
                <a:latin typeface="Franklin Gothic Medium Cond" panose="020B0606030402020204" pitchFamily="34" charset="0"/>
                <a:ea typeface="Calibri"/>
                <a:cs typeface="Calibri"/>
                <a:sym typeface="Calibri"/>
              </a:rPr>
              <a:t>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climáticas</a:t>
            </a:r>
            <a:r>
              <a:rPr lang="en-US" sz="3600" b="0" i="0" u="none" strike="noStrike" cap="none" dirty="0">
                <a:solidFill>
                  <a:srgbClr val="595959"/>
                </a:solidFill>
                <a:latin typeface="Franklin Gothic Medium Cond" panose="020B0606030402020204" pitchFamily="34" charset="0"/>
                <a:ea typeface="Calibri"/>
                <a:cs typeface="Calibri"/>
                <a:sym typeface="Calibri"/>
              </a:rPr>
              <a:t> y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herramientas</a:t>
            </a:r>
            <a:r>
              <a:rPr lang="en-US" sz="3600" b="0" i="0" u="none" strike="noStrike" cap="none" dirty="0">
                <a:solidFill>
                  <a:srgbClr val="595959"/>
                </a:solidFill>
                <a:latin typeface="Franklin Gothic Medium Cond" panose="020B0606030402020204" pitchFamily="34" charset="0"/>
                <a:ea typeface="Calibri"/>
                <a:cs typeface="Calibri"/>
                <a:sym typeface="Calibri"/>
              </a:rPr>
              <a:t> de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comunicación</a:t>
            </a:r>
            <a:endParaRPr sz="3600" b="0" i="0" u="none" strike="noStrike" cap="none" dirty="0">
              <a:solidFill>
                <a:srgbClr val="595959"/>
              </a:solidFill>
              <a:latin typeface="Franklin Gothic Medium Cond" panose="020B0606030402020204" pitchFamily="34" charset="0"/>
              <a:ea typeface="Calibri"/>
              <a:cs typeface="Calibri"/>
              <a:sym typeface="Calibri"/>
            </a:endParaRPr>
          </a:p>
          <a:p>
            <a:pPr marL="274320" marR="0" lvl="0" indent="-228600" algn="l" rtl="0">
              <a:lnSpc>
                <a:spcPct val="70000"/>
              </a:lnSpc>
              <a:spcBef>
                <a:spcPts val="1800"/>
              </a:spcBef>
              <a:spcAft>
                <a:spcPts val="0"/>
              </a:spcAft>
              <a:buClr>
                <a:srgbClr val="595959"/>
              </a:buClr>
              <a:buSzPts val="2330"/>
              <a:buFont typeface="Arial"/>
              <a:buChar char="•"/>
            </a:pPr>
            <a:r>
              <a:rPr lang="en-US" sz="3600" b="0" i="0" u="none" strike="noStrike" cap="none" dirty="0" err="1">
                <a:solidFill>
                  <a:srgbClr val="595959"/>
                </a:solidFill>
                <a:latin typeface="Franklin Gothic Medium Cond" panose="020B0606030402020204" pitchFamily="34" charset="0"/>
                <a:ea typeface="Calibri"/>
                <a:cs typeface="Calibri"/>
                <a:sym typeface="Calibri"/>
              </a:rPr>
              <a:t>Qué</a:t>
            </a:r>
            <a:r>
              <a:rPr lang="en-US" sz="3600" b="0" i="0" u="none" strike="noStrike" cap="none" dirty="0">
                <a:solidFill>
                  <a:srgbClr val="595959"/>
                </a:solidFill>
                <a:latin typeface="Franklin Gothic Medium Cond" panose="020B0606030402020204" pitchFamily="34" charset="0"/>
                <a:ea typeface="Calibri"/>
                <a:cs typeface="Calibri"/>
                <a:sym typeface="Calibri"/>
              </a:rPr>
              <a:t> </a:t>
            </a:r>
            <a:r>
              <a:rPr lang="en-US" sz="3600" b="0" i="0" u="none" strike="noStrike" cap="none" dirty="0" err="1">
                <a:solidFill>
                  <a:srgbClr val="595959"/>
                </a:solidFill>
                <a:latin typeface="Franklin Gothic Medium" panose="020B0603020102020204" pitchFamily="34" charset="0"/>
                <a:ea typeface="Calibri"/>
                <a:cs typeface="Calibri"/>
                <a:sym typeface="Calibri"/>
              </a:rPr>
              <a:t>miembros</a:t>
            </a:r>
            <a:r>
              <a:rPr lang="en-US" sz="3600" b="0" i="0" u="none" strike="noStrike" cap="none" dirty="0">
                <a:solidFill>
                  <a:srgbClr val="595959"/>
                </a:solidFill>
                <a:latin typeface="Franklin Gothic Medium Cond" panose="020B0606030402020204" pitchFamily="34" charset="0"/>
                <a:ea typeface="Calibri"/>
                <a:cs typeface="Calibri"/>
                <a:sym typeface="Calibri"/>
              </a:rPr>
              <a:t> de la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comunidad</a:t>
            </a:r>
            <a:r>
              <a:rPr lang="en-US" sz="3600" b="0" i="0" u="none" strike="noStrike" cap="none" dirty="0">
                <a:solidFill>
                  <a:srgbClr val="595959"/>
                </a:solidFill>
                <a:latin typeface="Franklin Gothic Medium Cond" panose="020B0606030402020204" pitchFamily="34" charset="0"/>
                <a:ea typeface="Calibri"/>
                <a:cs typeface="Calibri"/>
                <a:sym typeface="Calibri"/>
              </a:rPr>
              <a:t> son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especialmente</a:t>
            </a:r>
            <a:r>
              <a:rPr lang="en-US" sz="3600" b="0" i="0" u="none" strike="noStrike" cap="none" dirty="0">
                <a:solidFill>
                  <a:srgbClr val="595959"/>
                </a:solidFill>
                <a:latin typeface="Franklin Gothic Medium Cond" panose="020B0606030402020204" pitchFamily="34" charset="0"/>
                <a:ea typeface="Calibri"/>
                <a:cs typeface="Calibri"/>
                <a:sym typeface="Calibri"/>
              </a:rPr>
              <a:t>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vulnerables</a:t>
            </a:r>
            <a:r>
              <a:rPr lang="en-US" sz="3600" b="0" i="0" u="none" strike="noStrike" cap="none" dirty="0">
                <a:solidFill>
                  <a:srgbClr val="595959"/>
                </a:solidFill>
                <a:latin typeface="Franklin Gothic Medium Cond" panose="020B0606030402020204" pitchFamily="34" charset="0"/>
                <a:ea typeface="Calibri"/>
                <a:cs typeface="Calibri"/>
                <a:sym typeface="Calibri"/>
              </a:rPr>
              <a:t> y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cómo</a:t>
            </a:r>
            <a:r>
              <a:rPr lang="en-US" sz="3600" b="0" i="0" u="none" strike="noStrike" cap="none" dirty="0">
                <a:solidFill>
                  <a:srgbClr val="595959"/>
                </a:solidFill>
                <a:latin typeface="Franklin Gothic Medium Cond" panose="020B0606030402020204" pitchFamily="34" charset="0"/>
                <a:ea typeface="Calibri"/>
                <a:cs typeface="Calibri"/>
                <a:sym typeface="Calibri"/>
              </a:rPr>
              <a:t>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prepararse</a:t>
            </a:r>
            <a:endParaRPr sz="3600" b="0" i="0" u="none" strike="noStrike" cap="none" dirty="0">
              <a:solidFill>
                <a:srgbClr val="595959"/>
              </a:solidFill>
              <a:latin typeface="Franklin Gothic Medium Cond" panose="020B0606030402020204" pitchFamily="34" charset="0"/>
              <a:ea typeface="Calibri"/>
              <a:cs typeface="Calibri"/>
              <a:sym typeface="Calibri"/>
            </a:endParaRPr>
          </a:p>
          <a:p>
            <a:pPr marL="274320" marR="0" lvl="0" indent="-228600" algn="l" rtl="0">
              <a:lnSpc>
                <a:spcPct val="70000"/>
              </a:lnSpc>
              <a:spcBef>
                <a:spcPts val="1800"/>
              </a:spcBef>
              <a:spcAft>
                <a:spcPts val="0"/>
              </a:spcAft>
              <a:buClr>
                <a:srgbClr val="595959"/>
              </a:buClr>
              <a:buSzPts val="2330"/>
              <a:buFont typeface="Arial"/>
              <a:buChar char="•"/>
            </a:pPr>
            <a:r>
              <a:rPr lang="en-US" sz="3600" b="0" i="0" u="none" strike="noStrike" cap="none" dirty="0" err="1">
                <a:solidFill>
                  <a:srgbClr val="595959"/>
                </a:solidFill>
                <a:latin typeface="Franklin Gothic Medium Cond" panose="020B0606030402020204" pitchFamily="34" charset="0"/>
                <a:ea typeface="Calibri"/>
                <a:cs typeface="Calibri"/>
                <a:sym typeface="Calibri"/>
              </a:rPr>
              <a:t>Preparación</a:t>
            </a:r>
            <a:r>
              <a:rPr lang="en-US" sz="3600" b="0" i="0" u="none" strike="noStrike" cap="none" dirty="0">
                <a:solidFill>
                  <a:srgbClr val="595959"/>
                </a:solidFill>
                <a:latin typeface="Franklin Gothic Medium Cond" panose="020B0606030402020204" pitchFamily="34" charset="0"/>
                <a:ea typeface="Calibri"/>
                <a:cs typeface="Calibri"/>
                <a:sym typeface="Calibri"/>
              </a:rPr>
              <a:t> para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los</a:t>
            </a:r>
            <a:r>
              <a:rPr lang="en-US" sz="3600" b="0" i="0" u="none" strike="noStrike" cap="none" dirty="0">
                <a:solidFill>
                  <a:srgbClr val="595959"/>
                </a:solidFill>
                <a:latin typeface="Franklin Gothic Medium Cond" panose="020B0606030402020204" pitchFamily="34" charset="0"/>
                <a:ea typeface="Calibri"/>
                <a:cs typeface="Calibri"/>
                <a:sym typeface="Calibri"/>
              </a:rPr>
              <a:t>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principales</a:t>
            </a:r>
            <a:r>
              <a:rPr lang="en-US" sz="3600" b="0" i="0" u="none" strike="noStrike" cap="none" dirty="0">
                <a:solidFill>
                  <a:srgbClr val="595959"/>
                </a:solidFill>
                <a:latin typeface="Franklin Gothic Medium Cond" panose="020B0606030402020204" pitchFamily="34" charset="0"/>
                <a:ea typeface="Calibri"/>
                <a:cs typeface="Calibri"/>
                <a:sym typeface="Calibri"/>
              </a:rPr>
              <a:t>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riesgos</a:t>
            </a:r>
            <a:r>
              <a:rPr lang="en-US" sz="3600" b="0" i="0" u="none" strike="noStrike" cap="none" dirty="0">
                <a:solidFill>
                  <a:srgbClr val="595959"/>
                </a:solidFill>
                <a:latin typeface="Franklin Gothic Medium Cond" panose="020B0606030402020204" pitchFamily="34" charset="0"/>
                <a:ea typeface="Calibri"/>
                <a:cs typeface="Calibri"/>
                <a:sym typeface="Calibri"/>
              </a:rPr>
              <a:t> </a:t>
            </a:r>
            <a:r>
              <a:rPr lang="en-US" sz="3600" b="0" i="0" u="none" strike="noStrike" cap="none" dirty="0" err="1">
                <a:solidFill>
                  <a:srgbClr val="595959"/>
                </a:solidFill>
                <a:latin typeface="Franklin Gothic Medium Cond" panose="020B0606030402020204" pitchFamily="34" charset="0"/>
                <a:ea typeface="Calibri"/>
                <a:cs typeface="Calibri"/>
                <a:sym typeface="Calibri"/>
              </a:rPr>
              <a:t>estacionales</a:t>
            </a:r>
            <a:endParaRPr sz="3600" b="0" i="0" u="none" strike="noStrike" cap="none" dirty="0">
              <a:solidFill>
                <a:srgbClr val="595959"/>
              </a:solidFill>
              <a:latin typeface="Franklin Gothic Medium Cond" panose="020B06060304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3600" b="0" i="0" u="none" strike="noStrike" cap="none" dirty="0">
                <a:solidFill>
                  <a:srgbClr val="595959"/>
                </a:solidFill>
                <a:latin typeface="Franklin Gothic Medium" panose="020B0603020102020204" pitchFamily="34" charset="0"/>
                <a:ea typeface="Calibri"/>
                <a:cs typeface="Calibri"/>
                <a:sym typeface="Calibri"/>
              </a:rPr>
              <a:t>Cortes de </a:t>
            </a:r>
            <a:r>
              <a:rPr lang="en-US" sz="3600" b="0" i="0" u="none" strike="noStrike" cap="none" dirty="0" err="1">
                <a:solidFill>
                  <a:srgbClr val="595959"/>
                </a:solidFill>
                <a:latin typeface="Franklin Gothic Medium" panose="020B0603020102020204" pitchFamily="34" charset="0"/>
                <a:ea typeface="Calibri"/>
                <a:cs typeface="Calibri"/>
                <a:sym typeface="Calibri"/>
              </a:rPr>
              <a:t>energía</a:t>
            </a:r>
            <a:endParaRPr sz="3600" b="0" i="0" u="none" strike="noStrike" cap="none" dirty="0">
              <a:solidFill>
                <a:srgbClr val="595959"/>
              </a:solidFill>
              <a:latin typeface="Franklin Gothic Medium" panose="020B0603020102020204" pitchFamily="34" charset="0"/>
              <a:ea typeface="Calibri"/>
              <a:cs typeface="Calibri"/>
              <a:sym typeface="Calibri"/>
            </a:endParaRPr>
          </a:p>
          <a:p>
            <a:pPr marL="594360" marR="0" lvl="1" indent="-228599" algn="l" rtl="0">
              <a:lnSpc>
                <a:spcPct val="70000"/>
              </a:lnSpc>
              <a:spcBef>
                <a:spcPts val="1000"/>
              </a:spcBef>
              <a:spcAft>
                <a:spcPts val="0"/>
              </a:spcAft>
              <a:buClr>
                <a:srgbClr val="595959"/>
              </a:buClr>
              <a:buSzPts val="2034"/>
              <a:buFont typeface="Arial"/>
              <a:buChar char="•"/>
            </a:pPr>
            <a:r>
              <a:rPr lang="en-US" sz="3600" b="0" i="0" u="none" strike="noStrike" cap="none" dirty="0" err="1">
                <a:solidFill>
                  <a:srgbClr val="595959"/>
                </a:solidFill>
                <a:latin typeface="Franklin Gothic Medium" panose="020B0603020102020204" pitchFamily="34" charset="0"/>
                <a:ea typeface="Calibri"/>
                <a:cs typeface="Calibri"/>
                <a:sym typeface="Calibri"/>
              </a:rPr>
              <a:t>Tormentas</a:t>
            </a:r>
            <a:r>
              <a:rPr lang="en-US" sz="3600" b="0" i="0" u="none" strike="noStrike" cap="none" dirty="0">
                <a:solidFill>
                  <a:srgbClr val="595959"/>
                </a:solidFill>
                <a:latin typeface="Franklin Gothic Medium" panose="020B0603020102020204" pitchFamily="34" charset="0"/>
                <a:ea typeface="Calibri"/>
                <a:cs typeface="Calibri"/>
                <a:sym typeface="Calibri"/>
              </a:rPr>
              <a:t> e </a:t>
            </a:r>
            <a:r>
              <a:rPr lang="en-US" sz="3600" b="0" i="0" u="none" strike="noStrike" cap="none" dirty="0" err="1">
                <a:solidFill>
                  <a:srgbClr val="595959"/>
                </a:solidFill>
                <a:latin typeface="Franklin Gothic Medium" panose="020B0603020102020204" pitchFamily="34" charset="0"/>
                <a:ea typeface="Calibri"/>
                <a:cs typeface="Calibri"/>
                <a:sym typeface="Calibri"/>
              </a:rPr>
              <a:t>inundaciones</a:t>
            </a:r>
            <a:endParaRPr sz="3600" b="0" i="0" u="none" strike="noStrike" cap="none" dirty="0">
              <a:solidFill>
                <a:srgbClr val="595959"/>
              </a:solidFill>
              <a:latin typeface="Franklin Gothic Medium" panose="020B0603020102020204" pitchFamily="34" charset="0"/>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3EF16D1-0CF4-41D2-8A72-806413A87D45}"/>
              </a:ext>
            </a:extLst>
          </p:cNvPr>
          <p:cNvSpPr>
            <a:spLocks noGrp="1"/>
          </p:cNvSpPr>
          <p:nvPr>
            <p:ph type="body" idx="1"/>
          </p:nvPr>
        </p:nvSpPr>
        <p:spPr/>
        <p:txBody>
          <a:bodyPr/>
          <a:lstStyle/>
          <a:p>
            <a:endParaRPr lang="es-ES" dirty="0"/>
          </a:p>
        </p:txBody>
      </p:sp>
      <p:sp>
        <p:nvSpPr>
          <p:cNvPr id="4" name="Marcador de texto 3">
            <a:extLst>
              <a:ext uri="{FF2B5EF4-FFF2-40B4-BE49-F238E27FC236}">
                <a16:creationId xmlns:a16="http://schemas.microsoft.com/office/drawing/2014/main" id="{2997DE67-380F-48E4-A2A3-FFBA04EC5DE4}"/>
              </a:ext>
            </a:extLst>
          </p:cNvPr>
          <p:cNvSpPr>
            <a:spLocks noGrp="1"/>
          </p:cNvSpPr>
          <p:nvPr>
            <p:ph type="body" idx="2"/>
          </p:nvPr>
        </p:nvSpPr>
        <p:spPr/>
        <p:txBody>
          <a:bodyPr>
            <a:normAutofit/>
          </a:bodyPr>
          <a:lstStyle/>
          <a:p>
            <a:r>
              <a:rPr lang="es-ES" sz="4800" b="1" dirty="0">
                <a:solidFill>
                  <a:srgbClr val="0082B3"/>
                </a:solidFill>
                <a:latin typeface="Franklin Gothic Medium" panose="020B0603020102020204" pitchFamily="34" charset="0"/>
              </a:rPr>
              <a:t>¿Qué</a:t>
            </a:r>
          </a:p>
          <a:p>
            <a:r>
              <a:rPr lang="es-ES" sz="4800" b="1" dirty="0">
                <a:solidFill>
                  <a:srgbClr val="0082B3"/>
                </a:solidFill>
                <a:latin typeface="Franklin Gothic Medium" panose="020B0603020102020204" pitchFamily="34" charset="0"/>
              </a:rPr>
              <a:t>preguntas</a:t>
            </a:r>
          </a:p>
          <a:p>
            <a:r>
              <a:rPr lang="es-ES" sz="4800" b="1" dirty="0">
                <a:solidFill>
                  <a:srgbClr val="0082B3"/>
                </a:solidFill>
                <a:latin typeface="Franklin Gothic Medium" panose="020B0603020102020204" pitchFamily="34" charset="0"/>
              </a:rPr>
              <a:t>tiene?</a:t>
            </a:r>
          </a:p>
        </p:txBody>
      </p:sp>
      <p:pic>
        <p:nvPicPr>
          <p:cNvPr id="5" name="Picture 4">
            <a:extLst>
              <a:ext uri="{FF2B5EF4-FFF2-40B4-BE49-F238E27FC236}">
                <a16:creationId xmlns:a16="http://schemas.microsoft.com/office/drawing/2014/main" id="{B0D1E525-1067-4528-BC00-07D49CDDF5D5}"/>
              </a:ext>
            </a:extLst>
          </p:cNvPr>
          <p:cNvPicPr>
            <a:picLocks noChangeAspect="1"/>
          </p:cNvPicPr>
          <p:nvPr/>
        </p:nvPicPr>
        <p:blipFill rotWithShape="1">
          <a:blip r:embed="rId2"/>
          <a:srcRect l="22895" r="2" b="2"/>
          <a:stretch/>
        </p:blipFill>
        <p:spPr>
          <a:xfrm>
            <a:off x="4040852" y="903"/>
            <a:ext cx="8147973" cy="6856204"/>
          </a:xfrm>
          <a:prstGeom prst="rect">
            <a:avLst/>
          </a:prstGeom>
        </p:spPr>
      </p:pic>
    </p:spTree>
    <p:extLst>
      <p:ext uri="{BB962C8B-B14F-4D97-AF65-F5344CB8AC3E}">
        <p14:creationId xmlns:p14="http://schemas.microsoft.com/office/powerpoint/2010/main" val="2638310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7"/>
          <p:cNvSpPr/>
          <p:nvPr/>
        </p:nvSpPr>
        <p:spPr>
          <a:xfrm>
            <a:off x="785526" y="4639890"/>
            <a:ext cx="11112300" cy="1317300"/>
          </a:xfrm>
          <a:prstGeom prst="rect">
            <a:avLst/>
          </a:prstGeom>
          <a:noFill/>
          <a:ln>
            <a:noFill/>
          </a:ln>
        </p:spPr>
        <p:txBody>
          <a:bodyPr spcFirstLastPara="1" wrap="square" lIns="91425" tIns="45700" rIns="91425" bIns="45700" anchor="t" anchorCtr="0">
            <a:normAutofit/>
          </a:bodyPr>
          <a:lstStyle/>
          <a:p>
            <a:pPr marL="0" marR="0" lvl="0" indent="0" algn="ctr" rtl="0">
              <a:lnSpc>
                <a:spcPct val="80000"/>
              </a:lnSpc>
              <a:spcBef>
                <a:spcPts val="0"/>
              </a:spcBef>
              <a:spcAft>
                <a:spcPts val="0"/>
              </a:spcAft>
              <a:buClr>
                <a:srgbClr val="0070C0"/>
              </a:buClr>
              <a:buSzPts val="4365"/>
              <a:buFont typeface="Calibri"/>
              <a:buNone/>
            </a:pPr>
            <a:r>
              <a:rPr lang="en-US" sz="4400" b="1" i="1" u="none" strike="noStrike" cap="none" dirty="0">
                <a:solidFill>
                  <a:srgbClr val="0070C0"/>
                </a:solidFill>
                <a:latin typeface="Franklin Gothic Medium" panose="020B0603020102020204" pitchFamily="34" charset="0"/>
                <a:ea typeface="Calibri"/>
                <a:cs typeface="Calibri"/>
                <a:sym typeface="Calibri"/>
              </a:rPr>
              <a:t>¡Gracias por </a:t>
            </a:r>
            <a:r>
              <a:rPr lang="en-US" sz="4400" b="1" i="1" dirty="0" err="1">
                <a:solidFill>
                  <a:srgbClr val="0070C0"/>
                </a:solidFill>
                <a:latin typeface="Franklin Gothic Medium" panose="020B0603020102020204" pitchFamily="34" charset="0"/>
                <a:ea typeface="Calibri"/>
                <a:cs typeface="Calibri"/>
                <a:sym typeface="Calibri"/>
              </a:rPr>
              <a:t>ayudarnos</a:t>
            </a:r>
            <a:r>
              <a:rPr lang="en-US" sz="4400" b="1" i="1" dirty="0">
                <a:solidFill>
                  <a:srgbClr val="0070C0"/>
                </a:solidFill>
                <a:latin typeface="Franklin Gothic Medium" panose="020B0603020102020204" pitchFamily="34" charset="0"/>
                <a:ea typeface="Calibri"/>
                <a:cs typeface="Calibri"/>
                <a:sym typeface="Calibri"/>
              </a:rPr>
              <a:t> a</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construir</a:t>
            </a:r>
            <a:r>
              <a:rPr lang="en-US" sz="4400" b="1" i="1" u="none" strike="noStrike" cap="none" dirty="0">
                <a:solidFill>
                  <a:srgbClr val="0070C0"/>
                </a:solidFill>
                <a:latin typeface="Franklin Gothic Medium" panose="020B0603020102020204" pitchFamily="34" charset="0"/>
                <a:ea typeface="Calibri"/>
                <a:cs typeface="Calibri"/>
                <a:sym typeface="Calibri"/>
              </a:rPr>
              <a:t> una </a:t>
            </a:r>
            <a:r>
              <a:rPr lang="en-US" sz="4400" b="1" i="1" u="none" strike="noStrike" cap="none" dirty="0" err="1">
                <a:solidFill>
                  <a:srgbClr val="0070C0"/>
                </a:solidFill>
                <a:latin typeface="Franklin Gothic Medium" panose="020B0603020102020204" pitchFamily="34" charset="0"/>
                <a:ea typeface="Calibri"/>
                <a:cs typeface="Calibri"/>
                <a:sym typeface="Calibri"/>
              </a:rPr>
              <a:t>comunidad</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más</a:t>
            </a:r>
            <a:r>
              <a:rPr lang="en-US" sz="4400" b="1" i="1" u="none" strike="noStrike" cap="none" dirty="0">
                <a:solidFill>
                  <a:srgbClr val="0070C0"/>
                </a:solidFill>
                <a:latin typeface="Franklin Gothic Medium" panose="020B0603020102020204" pitchFamily="34" charset="0"/>
                <a:ea typeface="Calibri"/>
                <a:cs typeface="Calibri"/>
                <a:sym typeface="Calibri"/>
              </a:rPr>
              <a:t> </a:t>
            </a:r>
            <a:r>
              <a:rPr lang="en-US" sz="4400" b="1" i="1" u="none" strike="noStrike" cap="none" dirty="0" err="1">
                <a:solidFill>
                  <a:srgbClr val="0070C0"/>
                </a:solidFill>
                <a:latin typeface="Franklin Gothic Medium" panose="020B0603020102020204" pitchFamily="34" charset="0"/>
                <a:ea typeface="Calibri"/>
                <a:cs typeface="Calibri"/>
                <a:sym typeface="Calibri"/>
              </a:rPr>
              <a:t>resiliente</a:t>
            </a:r>
            <a:r>
              <a:rPr lang="en-US" sz="4400" b="1" i="1" u="none" strike="noStrike" cap="none" dirty="0">
                <a:solidFill>
                  <a:srgbClr val="0070C0"/>
                </a:solidFill>
                <a:latin typeface="Franklin Gothic Medium" panose="020B0603020102020204" pitchFamily="34" charset="0"/>
                <a:ea typeface="Calibri"/>
                <a:cs typeface="Calibri"/>
                <a:sym typeface="Calibri"/>
              </a:rPr>
              <a:t>!</a:t>
            </a:r>
            <a:endParaRPr sz="4400" b="1" i="0" u="none" strike="noStrike" cap="none" dirty="0">
              <a:solidFill>
                <a:srgbClr val="0070C0"/>
              </a:solidFill>
              <a:latin typeface="Franklin Gothic Medium" panose="020B0603020102020204" pitchFamily="34" charset="0"/>
              <a:ea typeface="Calibri"/>
              <a:cs typeface="Calibri"/>
              <a:sym typeface="Calibri"/>
            </a:endParaRPr>
          </a:p>
        </p:txBody>
      </p:sp>
      <p:pic>
        <p:nvPicPr>
          <p:cNvPr id="551" name="Google Shape;551;p47"/>
          <p:cNvPicPr preferRelativeResize="0"/>
          <p:nvPr/>
        </p:nvPicPr>
        <p:blipFill rotWithShape="1">
          <a:blip r:embed="rId3">
            <a:alphaModFix/>
          </a:blip>
          <a:srcRect l="18245" r="18245"/>
          <a:stretch/>
        </p:blipFill>
        <p:spPr>
          <a:xfrm>
            <a:off x="3504397" y="387345"/>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554" name="Google Shape;554;p47"/>
          <p:cNvPicPr preferRelativeResize="0"/>
          <p:nvPr/>
        </p:nvPicPr>
        <p:blipFill rotWithShape="1">
          <a:blip r:embed="rId4">
            <a:alphaModFix/>
          </a:blip>
          <a:srcRect l="21211" t="-391" r="-300"/>
          <a:stretch/>
        </p:blipFill>
        <p:spPr>
          <a:xfrm>
            <a:off x="6223268" y="411959"/>
            <a:ext cx="2282932" cy="2265810"/>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556" name="Google Shape;556;p47"/>
          <p:cNvSpPr txBox="1"/>
          <p:nvPr/>
        </p:nvSpPr>
        <p:spPr>
          <a:xfrm>
            <a:off x="3296653" y="3221400"/>
            <a:ext cx="2490744" cy="4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Letrero de la tienda que dice "cerrado"</a:t>
            </a:r>
          </a:p>
          <a:p>
            <a:pPr marL="0" lvl="0" indent="0" algn="ctr" rtl="0">
              <a:spcBef>
                <a:spcPts val="0"/>
              </a:spcBef>
              <a:spcAft>
                <a:spcPts val="0"/>
              </a:spcAft>
              <a:buNone/>
            </a:pPr>
            <a:endParaRPr lang="es-ES"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557" name="Google Shape;557;p47"/>
          <p:cNvSpPr txBox="1"/>
          <p:nvPr/>
        </p:nvSpPr>
        <p:spPr>
          <a:xfrm>
            <a:off x="5786735" y="3221400"/>
            <a:ext cx="3065034" cy="73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1200" dirty="0">
                <a:solidFill>
                  <a:schemeClr val="dk1"/>
                </a:solidFill>
                <a:latin typeface="+mn-lt"/>
                <a:ea typeface="Calibri"/>
                <a:cs typeface="Calibri"/>
                <a:sym typeface="Calibri"/>
              </a:rPr>
              <a:t>El letrero dice "área propensa a inundaciones"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D889BBC-9A5B-4101-8406-473501629381}"/>
              </a:ext>
            </a:extLst>
          </p:cNvPr>
          <p:cNvPicPr>
            <a:picLocks noChangeAspect="1"/>
          </p:cNvPicPr>
          <p:nvPr/>
        </p:nvPicPr>
        <p:blipFill>
          <a:blip r:embed="rId3"/>
          <a:stretch>
            <a:fillRect/>
          </a:stretch>
        </p:blipFill>
        <p:spPr>
          <a:xfrm>
            <a:off x="3047" y="0"/>
            <a:ext cx="12185905" cy="6858000"/>
          </a:xfrm>
          <a:prstGeom prst="rect">
            <a:avLst/>
          </a:prstGeom>
        </p:spPr>
      </p:pic>
      <p:sp>
        <p:nvSpPr>
          <p:cNvPr id="5" name="CuadroTexto 4">
            <a:extLst>
              <a:ext uri="{FF2B5EF4-FFF2-40B4-BE49-F238E27FC236}">
                <a16:creationId xmlns:a16="http://schemas.microsoft.com/office/drawing/2014/main" id="{729E9976-0092-4FF2-864A-4066092434E3}"/>
              </a:ext>
            </a:extLst>
          </p:cNvPr>
          <p:cNvSpPr txBox="1"/>
          <p:nvPr/>
        </p:nvSpPr>
        <p:spPr>
          <a:xfrm>
            <a:off x="4908883" y="2805880"/>
            <a:ext cx="5221705" cy="769441"/>
          </a:xfrm>
          <a:prstGeom prst="rect">
            <a:avLst/>
          </a:prstGeom>
          <a:noFill/>
        </p:spPr>
        <p:txBody>
          <a:bodyPr wrap="square">
            <a:spAutoFit/>
          </a:bodyPr>
          <a:lstStyle/>
          <a:p>
            <a:r>
              <a:rPr lang="es-ES" sz="4400" dirty="0">
                <a:solidFill>
                  <a:srgbClr val="0082B3"/>
                </a:solidFill>
                <a:latin typeface="Franklin Gothic Medium" panose="020B0603020102020204" pitchFamily="34" charset="0"/>
              </a:rPr>
              <a:t>Recursos</a:t>
            </a:r>
          </a:p>
        </p:txBody>
      </p:sp>
      <p:sp>
        <p:nvSpPr>
          <p:cNvPr id="6" name="Rectangle 2">
            <a:extLst>
              <a:ext uri="{FF2B5EF4-FFF2-40B4-BE49-F238E27FC236}">
                <a16:creationId xmlns:a16="http://schemas.microsoft.com/office/drawing/2014/main" id="{9D302E85-7991-468A-B211-6A0E24F93FFF}"/>
              </a:ext>
            </a:extLst>
          </p:cNvPr>
          <p:cNvSpPr/>
          <p:nvPr/>
        </p:nvSpPr>
        <p:spPr>
          <a:xfrm>
            <a:off x="4533899" y="2805880"/>
            <a:ext cx="3124200" cy="101991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82B3"/>
                </a:solidFill>
                <a:latin typeface="Franklin Gothic Medium" panose="020B0603020102020204" pitchFamily="34" charset="0"/>
              </a:rPr>
              <a:t>RECURSOS</a:t>
            </a:r>
          </a:p>
        </p:txBody>
      </p:sp>
    </p:spTree>
    <p:extLst>
      <p:ext uri="{BB962C8B-B14F-4D97-AF65-F5344CB8AC3E}">
        <p14:creationId xmlns:p14="http://schemas.microsoft.com/office/powerpoint/2010/main" val="4009957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94A3EDE-C1FD-4B80-A4EC-410EBEFB99BA}"/>
              </a:ext>
            </a:extLst>
          </p:cNvPr>
          <p:cNvPicPr>
            <a:picLocks noChangeAspect="1"/>
          </p:cNvPicPr>
          <p:nvPr/>
        </p:nvPicPr>
        <p:blipFill>
          <a:blip r:embed="rId3"/>
          <a:stretch>
            <a:fillRect/>
          </a:stretch>
        </p:blipFill>
        <p:spPr>
          <a:xfrm>
            <a:off x="0" y="0"/>
            <a:ext cx="4632961" cy="6858000"/>
          </a:xfrm>
          <a:prstGeom prst="rect">
            <a:avLst/>
          </a:prstGeom>
        </p:spPr>
      </p:pic>
      <p:sp>
        <p:nvSpPr>
          <p:cNvPr id="3" name="Marcador de texto 2">
            <a:extLst>
              <a:ext uri="{FF2B5EF4-FFF2-40B4-BE49-F238E27FC236}">
                <a16:creationId xmlns:a16="http://schemas.microsoft.com/office/drawing/2014/main" id="{A3EE6DFB-0357-41E3-9BE6-2F102D5DE7B6}"/>
              </a:ext>
            </a:extLst>
          </p:cNvPr>
          <p:cNvSpPr>
            <a:spLocks noGrp="1"/>
          </p:cNvSpPr>
          <p:nvPr>
            <p:ph type="body" idx="1"/>
          </p:nvPr>
        </p:nvSpPr>
        <p:spPr>
          <a:xfrm>
            <a:off x="5183188" y="360947"/>
            <a:ext cx="6172200" cy="6305324"/>
          </a:xfrm>
        </p:spPr>
        <p:txBody>
          <a:bodyPr>
            <a:normAutofit fontScale="70000" lnSpcReduction="20000"/>
          </a:bodyPr>
          <a:lstStyle/>
          <a:p>
            <a:pPr marL="25400" indent="0">
              <a:buNone/>
            </a:pPr>
            <a:r>
              <a:rPr lang="es-ES" sz="4400" b="1" dirty="0">
                <a:solidFill>
                  <a:srgbClr val="0082B3"/>
                </a:solidFill>
                <a:latin typeface="Franklin Gothic Medium" panose="020B0603020102020204" pitchFamily="34" charset="0"/>
              </a:rPr>
              <a:t>Recursos PSPS</a:t>
            </a:r>
          </a:p>
          <a:p>
            <a:pPr marL="25400" indent="0">
              <a:buNone/>
            </a:pPr>
            <a:endParaRPr lang="es-ES" dirty="0"/>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Actualizaciones del PSPS en tiempo real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Suscripción a la alerta PSPS de PG&amp;E</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Prepararse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 para PSPS de PG&amp;E</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Programa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 Medical Baseline de PG&amp;E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Programa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de </a:t>
            </a: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clientes</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a:t>
            </a:r>
            <a:r>
              <a:rPr lang="en-US" sz="29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vulnerables</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 </a:t>
            </a:r>
            <a:r>
              <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Programa de acceso y recursos para discapacitados en caso de catástrofe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Recursos de apoyo del PSPS de PG&amp;E</a:t>
            </a:r>
            <a:r>
              <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 </a:t>
            </a:r>
            <a:r>
              <a:rPr lang="es-E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rPr>
              <a:t>incluido material de divulgación traducido</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pt-BR"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Centros de recursos comunitarios de PG&amp;E</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Guía de recursos PSPS de los Servicios de Salud y Humanos de California</a:t>
            </a:r>
            <a:r>
              <a:rPr lang="en-U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  </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29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8">
                  <a:extLst>
                    <a:ext uri="{A12FA001-AC4F-418D-AE19-62706E023703}">
                      <ahyp:hlinkClr xmlns:ahyp="http://schemas.microsoft.com/office/drawing/2018/hyperlinkcolor" val="tx"/>
                    </a:ext>
                  </a:extLst>
                </a:hlinkClick>
              </a:rPr>
              <a:t>Mapa de la amenaza de incendios de la Comisión de Servicios Públicos de California</a:t>
            </a:r>
            <a:endParaRPr lang="en-US" sz="29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2299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9EB628-F5EA-4813-BC5E-7B931FEDAD61}"/>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322B03FF-D3D5-49D5-A990-3309C1EAD2E5}"/>
              </a:ext>
            </a:extLst>
          </p:cNvPr>
          <p:cNvSpPr>
            <a:spLocks noGrp="1"/>
          </p:cNvSpPr>
          <p:nvPr>
            <p:ph type="body" idx="1"/>
          </p:nvPr>
        </p:nvSpPr>
        <p:spPr/>
        <p:txBody>
          <a:bodyPr>
            <a:normAutofit lnSpcReduction="10000"/>
          </a:bodyPr>
          <a:lstStyle/>
          <a:p>
            <a:pPr marL="25400" indent="0">
              <a:buNone/>
            </a:pPr>
            <a:r>
              <a:rPr lang="es-ES" sz="4400" b="1" dirty="0">
                <a:solidFill>
                  <a:srgbClr val="0082B3"/>
                </a:solidFill>
                <a:latin typeface="Franklin Gothic Medium" panose="020B0603020102020204" pitchFamily="34" charset="0"/>
              </a:rPr>
              <a:t>Recursos para inundaciones</a:t>
            </a:r>
          </a:p>
          <a:p>
            <a:pPr marL="25400" indent="0">
              <a:buNone/>
            </a:pPr>
            <a:endParaRPr lang="es-ES" dirty="0"/>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Prepárese para las inundaciones - Agencia del Agua de la Zona 7</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Inundaciones</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 (fema.gov)</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Plan local de mitigación de riesgos del Condado de</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Alameda (acgov.org)</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s-E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Información sobre bolsas de arena del Condado</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  </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Zona </a:t>
            </a:r>
            <a:r>
              <a:rPr lang="en-US" sz="1800" b="1" u="sng" kern="100" dirty="0" err="1">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inundable</a:t>
            </a:r>
            <a:r>
              <a:rPr lang="en-US"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 FEMA </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Arial" panose="020B0604020202020204" pitchFamily="34" charset="0"/>
              <a:buChar char="•"/>
              <a:tabLst>
                <a:tab pos="457200" algn="l"/>
              </a:tabLst>
            </a:pPr>
            <a:r>
              <a:rPr lang="pt-BR" sz="1800" b="1" u="sng"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Cierres de carreteras por obras públicas</a:t>
            </a:r>
            <a:endParaRPr lang="en-US" sz="1800" b="1" kern="100" dirty="0">
              <a:solidFill>
                <a:srgbClr val="11C1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arcador de texto 3">
            <a:extLst>
              <a:ext uri="{FF2B5EF4-FFF2-40B4-BE49-F238E27FC236}">
                <a16:creationId xmlns:a16="http://schemas.microsoft.com/office/drawing/2014/main" id="{26D4839C-E2B2-4EAE-B338-2DEA6377E2AE}"/>
              </a:ext>
            </a:extLst>
          </p:cNvPr>
          <p:cNvSpPr>
            <a:spLocks noGrp="1"/>
          </p:cNvSpPr>
          <p:nvPr>
            <p:ph type="body" idx="2"/>
          </p:nvPr>
        </p:nvSpPr>
        <p:spPr/>
        <p:txBody>
          <a:bodyPr/>
          <a:lstStyle/>
          <a:p>
            <a:endParaRPr lang="es-ES" dirty="0"/>
          </a:p>
        </p:txBody>
      </p:sp>
      <p:pic>
        <p:nvPicPr>
          <p:cNvPr id="5" name="Picture 6">
            <a:extLst>
              <a:ext uri="{FF2B5EF4-FFF2-40B4-BE49-F238E27FC236}">
                <a16:creationId xmlns:a16="http://schemas.microsoft.com/office/drawing/2014/main" id="{3286EDE6-8ACF-4E3A-A4BB-354B49E38F49}"/>
              </a:ext>
            </a:extLst>
          </p:cNvPr>
          <p:cNvPicPr>
            <a:picLocks noChangeAspect="1"/>
          </p:cNvPicPr>
          <p:nvPr/>
        </p:nvPicPr>
        <p:blipFill rotWithShape="1">
          <a:blip r:embed="rId11"/>
          <a:srcRect l="27115" r="27115"/>
          <a:stretch/>
        </p:blipFill>
        <p:spPr>
          <a:xfrm>
            <a:off x="20" y="903"/>
            <a:ext cx="4634364" cy="6856204"/>
          </a:xfrm>
          <a:prstGeom prst="rect">
            <a:avLst/>
          </a:prstGeom>
          <a:effectLst/>
        </p:spPr>
      </p:pic>
    </p:spTree>
    <p:extLst>
      <p:ext uri="{BB962C8B-B14F-4D97-AF65-F5344CB8AC3E}">
        <p14:creationId xmlns:p14="http://schemas.microsoft.com/office/powerpoint/2010/main" val="300263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4"/>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 y="893"/>
            <a:ext cx="12188825" cy="6856214"/>
          </a:xfrm>
          <a:prstGeom prst="rect">
            <a:avLst/>
          </a:prstGeom>
          <a:noFill/>
          <a:ln>
            <a:noFill/>
          </a:ln>
        </p:spPr>
      </p:pic>
      <p:sp>
        <p:nvSpPr>
          <p:cNvPr id="117" name="Google Shape;117;p4"/>
          <p:cNvSpPr/>
          <p:nvPr/>
        </p:nvSpPr>
        <p:spPr>
          <a:xfrm>
            <a:off x="8532812" y="6155267"/>
            <a:ext cx="1219201" cy="27304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595959"/>
                </a:solidFill>
                <a:latin typeface="Calibri"/>
                <a:ea typeface="Calibri"/>
                <a:cs typeface="Calibri"/>
                <a:sym typeface="Calibri"/>
              </a:rPr>
              <a:t>4</a:t>
            </a:fld>
            <a:endParaRPr sz="1200" b="0" i="0" u="none" strike="noStrike" cap="none">
              <a:solidFill>
                <a:srgbClr val="595959"/>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CCDE654B-25E4-EE26-F354-DB06269ECC9C}"/>
              </a:ext>
            </a:extLst>
          </p:cNvPr>
          <p:cNvSpPr/>
          <p:nvPr/>
        </p:nvSpPr>
        <p:spPr>
          <a:xfrm>
            <a:off x="1543061" y="713244"/>
            <a:ext cx="9147183" cy="23047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92E3484-5E78-CE78-FF5B-E8C8E8E355F2}"/>
              </a:ext>
            </a:extLst>
          </p:cNvPr>
          <p:cNvPicPr>
            <a:picLocks noChangeAspect="1"/>
          </p:cNvPicPr>
          <p:nvPr/>
        </p:nvPicPr>
        <p:blipFill>
          <a:blip r:embed="rId4"/>
          <a:stretch>
            <a:fillRect/>
          </a:stretch>
        </p:blipFill>
        <p:spPr>
          <a:xfrm>
            <a:off x="1715645" y="990938"/>
            <a:ext cx="8933294" cy="957139"/>
          </a:xfrm>
          <a:prstGeom prst="rect">
            <a:avLst/>
          </a:prstGeom>
        </p:spPr>
      </p:pic>
      <p:pic>
        <p:nvPicPr>
          <p:cNvPr id="5" name="Picture 4">
            <a:extLst>
              <a:ext uri="{FF2B5EF4-FFF2-40B4-BE49-F238E27FC236}">
                <a16:creationId xmlns:a16="http://schemas.microsoft.com/office/drawing/2014/main" id="{11FEF785-E2CC-270E-44AB-3ABB0B6B3685}"/>
              </a:ext>
            </a:extLst>
          </p:cNvPr>
          <p:cNvPicPr>
            <a:picLocks noChangeAspect="1"/>
          </p:cNvPicPr>
          <p:nvPr/>
        </p:nvPicPr>
        <p:blipFill>
          <a:blip r:embed="rId5"/>
          <a:stretch>
            <a:fillRect/>
          </a:stretch>
        </p:blipFill>
        <p:spPr>
          <a:xfrm>
            <a:off x="1862309" y="2469901"/>
            <a:ext cx="1895740" cy="381053"/>
          </a:xfrm>
          <a:prstGeom prst="rect">
            <a:avLst/>
          </a:prstGeom>
        </p:spPr>
      </p:pic>
      <p:pic>
        <p:nvPicPr>
          <p:cNvPr id="6" name="Picture 5">
            <a:extLst>
              <a:ext uri="{FF2B5EF4-FFF2-40B4-BE49-F238E27FC236}">
                <a16:creationId xmlns:a16="http://schemas.microsoft.com/office/drawing/2014/main" id="{1407303C-1AB5-B874-B206-AFE901D41751}"/>
              </a:ext>
            </a:extLst>
          </p:cNvPr>
          <p:cNvPicPr>
            <a:picLocks noChangeAspect="1"/>
          </p:cNvPicPr>
          <p:nvPr/>
        </p:nvPicPr>
        <p:blipFill>
          <a:blip r:embed="rId6"/>
          <a:stretch>
            <a:fillRect/>
          </a:stretch>
        </p:blipFill>
        <p:spPr>
          <a:xfrm>
            <a:off x="8986365" y="2469901"/>
            <a:ext cx="1662574" cy="417613"/>
          </a:xfrm>
          <a:prstGeom prst="rect">
            <a:avLst/>
          </a:prstGeom>
        </p:spPr>
      </p:pic>
      <p:sp>
        <p:nvSpPr>
          <p:cNvPr id="2" name="Rectangle 1">
            <a:extLst>
              <a:ext uri="{FF2B5EF4-FFF2-40B4-BE49-F238E27FC236}">
                <a16:creationId xmlns:a16="http://schemas.microsoft.com/office/drawing/2014/main" id="{14CC970C-4AAD-6348-B933-6F4355ED46E1}"/>
              </a:ext>
            </a:extLst>
          </p:cNvPr>
          <p:cNvSpPr/>
          <p:nvPr/>
        </p:nvSpPr>
        <p:spPr>
          <a:xfrm>
            <a:off x="950016" y="3921955"/>
            <a:ext cx="10264323" cy="19699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solidFill>
                  <a:schemeClr val="bg1"/>
                </a:solidFill>
              </a:rPr>
              <a:t>Cortes de energía de PG&amp;E en el Área de la Bahía: 230,000 clientes aún sin electricidad</a:t>
            </a:r>
            <a:endParaRPr lang="en-US">
              <a:solidFill>
                <a:schemeClr val="bg1"/>
              </a:solidFill>
            </a:endParaRPr>
          </a:p>
        </p:txBody>
      </p:sp>
      <p:sp>
        <p:nvSpPr>
          <p:cNvPr id="7" name="TextBox 6">
            <a:extLst>
              <a:ext uri="{FF2B5EF4-FFF2-40B4-BE49-F238E27FC236}">
                <a16:creationId xmlns:a16="http://schemas.microsoft.com/office/drawing/2014/main" id="{94A36EE5-AFF2-8CA3-D486-3659D7CA6D1E}"/>
              </a:ext>
            </a:extLst>
          </p:cNvPr>
          <p:cNvSpPr txBox="1"/>
          <p:nvPr/>
        </p:nvSpPr>
        <p:spPr>
          <a:xfrm>
            <a:off x="977661" y="4075954"/>
            <a:ext cx="10236678" cy="830997"/>
          </a:xfrm>
          <a:prstGeom prst="rect">
            <a:avLst/>
          </a:prstGeom>
          <a:noFill/>
        </p:spPr>
        <p:txBody>
          <a:bodyPr wrap="square" rtlCol="0">
            <a:spAutoFit/>
          </a:bodyPr>
          <a:lstStyle/>
          <a:p>
            <a:r>
              <a:rPr lang="es-ES" sz="2400" dirty="0"/>
              <a:t>Cortes de energía de PG&amp;E en el Área de la Bahía: 230,000 clientes aún sin electricidad</a:t>
            </a:r>
            <a:endParaRPr lang="en-US" sz="2400" dirty="0"/>
          </a:p>
        </p:txBody>
      </p:sp>
      <p:sp>
        <p:nvSpPr>
          <p:cNvPr id="8" name="TextBox 7">
            <a:extLst>
              <a:ext uri="{FF2B5EF4-FFF2-40B4-BE49-F238E27FC236}">
                <a16:creationId xmlns:a16="http://schemas.microsoft.com/office/drawing/2014/main" id="{9E90DD85-78DB-9FE3-51E6-64B0D5FB1293}"/>
              </a:ext>
            </a:extLst>
          </p:cNvPr>
          <p:cNvSpPr txBox="1"/>
          <p:nvPr/>
        </p:nvSpPr>
        <p:spPr>
          <a:xfrm>
            <a:off x="1099943" y="5521302"/>
            <a:ext cx="2333625" cy="276999"/>
          </a:xfrm>
          <a:prstGeom prst="rect">
            <a:avLst/>
          </a:prstGeom>
          <a:noFill/>
        </p:spPr>
        <p:txBody>
          <a:bodyPr wrap="square" rtlCol="0">
            <a:spAutoFit/>
          </a:bodyPr>
          <a:lstStyle/>
          <a:p>
            <a:r>
              <a:rPr lang="es-ES" sz="1200" dirty="0"/>
              <a:t>5 de febrero de 2024</a:t>
            </a:r>
            <a:endParaRPr lang="en-US" sz="1200" dirty="0"/>
          </a:p>
        </p:txBody>
      </p:sp>
      <p:pic>
        <p:nvPicPr>
          <p:cNvPr id="9" name="Picture 8" descr="A white text on a black background&#10;&#10;Description automatically generated">
            <a:extLst>
              <a:ext uri="{FF2B5EF4-FFF2-40B4-BE49-F238E27FC236}">
                <a16:creationId xmlns:a16="http://schemas.microsoft.com/office/drawing/2014/main" id="{9984BF60-29CB-B57C-EA4C-3E29ABF3F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7895" y="5372716"/>
            <a:ext cx="2014162" cy="2971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0D12D7-ED6D-C9C6-61AD-60E2DCC832B7}"/>
              </a:ext>
            </a:extLst>
          </p:cNvPr>
          <p:cNvSpPr>
            <a:spLocks noGrp="1"/>
          </p:cNvSpPr>
          <p:nvPr>
            <p:ph type="title"/>
          </p:nvPr>
        </p:nvSpPr>
        <p:spPr>
          <a:xfrm>
            <a:off x="-1087625" y="32534"/>
            <a:ext cx="10515600" cy="1325563"/>
          </a:xfrm>
        </p:spPr>
        <p:txBody>
          <a:bodyPr/>
          <a:lstStyle/>
          <a:p>
            <a:pPr marL="0" marR="0" lvl="0" indent="0" algn="ctr" rtl="0">
              <a:lnSpc>
                <a:spcPct val="80000"/>
              </a:lnSpc>
              <a:spcBef>
                <a:spcPts val="0"/>
              </a:spcBef>
              <a:spcAft>
                <a:spcPts val="0"/>
              </a:spcAft>
              <a:buClr>
                <a:srgbClr val="2F5496"/>
              </a:buClr>
              <a:buSzPts val="4200"/>
              <a:buFont typeface="Calibri"/>
              <a:buNone/>
            </a:pPr>
            <a:r>
              <a:rPr lang="es-ES" sz="4400" b="1" i="0" u="none" strike="noStrike" cap="none" dirty="0">
                <a:solidFill>
                  <a:srgbClr val="0082B3"/>
                </a:solidFill>
                <a:latin typeface="Franklin Gothic Medium" panose="020B0603020102020204" pitchFamily="34" charset="0"/>
                <a:ea typeface="Calibri"/>
                <a:cs typeface="Calibri"/>
                <a:sym typeface="Calibri"/>
              </a:rPr>
              <a:t>¿A la salud de quién afecta?</a:t>
            </a:r>
          </a:p>
        </p:txBody>
      </p:sp>
      <p:sp>
        <p:nvSpPr>
          <p:cNvPr id="8" name="Content Placeholder 7">
            <a:extLst>
              <a:ext uri="{FF2B5EF4-FFF2-40B4-BE49-F238E27FC236}">
                <a16:creationId xmlns:a16="http://schemas.microsoft.com/office/drawing/2014/main" id="{F4E958A2-7175-7248-4D61-A78AF9D987EB}"/>
              </a:ext>
            </a:extLst>
          </p:cNvPr>
          <p:cNvSpPr>
            <a:spLocks noGrp="1"/>
          </p:cNvSpPr>
          <p:nvPr>
            <p:ph idx="1"/>
          </p:nvPr>
        </p:nvSpPr>
        <p:spPr>
          <a:xfrm>
            <a:off x="838200" y="1343818"/>
            <a:ext cx="10515600" cy="5321808"/>
          </a:xfrm>
        </p:spPr>
        <p:txBody>
          <a:bodyPr>
            <a:normAutofit/>
          </a:bodyPr>
          <a:lstStyle/>
          <a:p>
            <a:r>
              <a:rPr lang="en-US" sz="2800" dirty="0" err="1">
                <a:solidFill>
                  <a:srgbClr val="4D8830"/>
                </a:solidFill>
                <a:cs typeface="Calibri"/>
                <a:sym typeface="Calibri"/>
              </a:rPr>
              <a:t>Adultos</a:t>
            </a:r>
            <a:r>
              <a:rPr lang="en-US" sz="2800" dirty="0">
                <a:solidFill>
                  <a:srgbClr val="4D8830"/>
                </a:solidFill>
                <a:cs typeface="Calibri"/>
                <a:sym typeface="Calibri"/>
              </a:rPr>
              <a:t> </a:t>
            </a:r>
            <a:r>
              <a:rPr lang="en-US" sz="2800" dirty="0" err="1">
                <a:solidFill>
                  <a:srgbClr val="4D8830"/>
                </a:solidFill>
                <a:cs typeface="Calibri"/>
                <a:sym typeface="Calibri"/>
              </a:rPr>
              <a:t>mayores</a:t>
            </a:r>
            <a:endParaRPr lang="en-US" sz="2800" dirty="0">
              <a:solidFill>
                <a:srgbClr val="4D8830"/>
              </a:solidFill>
              <a:cs typeface="Calibri"/>
            </a:endParaRPr>
          </a:p>
          <a:p>
            <a:r>
              <a:rPr lang="en-US" sz="2800" dirty="0" err="1">
                <a:solidFill>
                  <a:srgbClr val="4D8830"/>
                </a:solidFill>
                <a:cs typeface="Calibri"/>
                <a:sym typeface="Calibri"/>
              </a:rPr>
              <a:t>Niños</a:t>
            </a:r>
            <a:r>
              <a:rPr lang="en-US" sz="2800" dirty="0">
                <a:solidFill>
                  <a:srgbClr val="4D8830"/>
                </a:solidFill>
                <a:cs typeface="Calibri"/>
                <a:sym typeface="Calibri"/>
              </a:rPr>
              <a:t> </a:t>
            </a:r>
          </a:p>
          <a:p>
            <a:r>
              <a:rPr lang="en-US" sz="2800" i="0" u="none" strike="noStrike" cap="none" dirty="0">
                <a:solidFill>
                  <a:srgbClr val="4D8830"/>
                </a:solidFill>
                <a:ea typeface="Calibri"/>
                <a:cs typeface="Calibri"/>
                <a:sym typeface="Calibri"/>
              </a:rPr>
              <a:t>Personas con </a:t>
            </a:r>
            <a:r>
              <a:rPr lang="en-US" sz="2800" i="0" u="none" strike="noStrike" cap="none" dirty="0" err="1">
                <a:solidFill>
                  <a:srgbClr val="4D8830"/>
                </a:solidFill>
                <a:ea typeface="Calibri"/>
                <a:cs typeface="Calibri"/>
                <a:sym typeface="Calibri"/>
              </a:rPr>
              <a:t>afecciones</a:t>
            </a:r>
            <a:r>
              <a:rPr lang="en-US" sz="2800" i="0" u="none" strike="noStrike" cap="none" dirty="0">
                <a:solidFill>
                  <a:srgbClr val="4D8830"/>
                </a:solidFill>
                <a:ea typeface="Calibri"/>
                <a:cs typeface="Calibri"/>
                <a:sym typeface="Calibri"/>
              </a:rPr>
              <a:t> </a:t>
            </a:r>
            <a:r>
              <a:rPr lang="en-US" sz="2800" i="0" u="none" strike="noStrike" cap="none" dirty="0" err="1">
                <a:solidFill>
                  <a:srgbClr val="4D8830"/>
                </a:solidFill>
                <a:ea typeface="Calibri"/>
                <a:cs typeface="Calibri"/>
                <a:sym typeface="Calibri"/>
              </a:rPr>
              <a:t>médicas</a:t>
            </a:r>
            <a:endParaRPr lang="en-US" dirty="0">
              <a:solidFill>
                <a:schemeClr val="dk1"/>
              </a:solidFill>
              <a:ea typeface="Calibri"/>
              <a:cs typeface="Calibri"/>
              <a:sym typeface="Calibri"/>
            </a:endParaRPr>
          </a:p>
          <a:p>
            <a:r>
              <a:rPr lang="en-US" sz="2800" i="0" u="none" strike="noStrike" cap="none" dirty="0">
                <a:solidFill>
                  <a:srgbClr val="4D8830"/>
                </a:solidFill>
                <a:ea typeface="Calibri"/>
                <a:cs typeface="Calibri"/>
                <a:sym typeface="Calibri"/>
              </a:rPr>
              <a:t>Personas con </a:t>
            </a:r>
            <a:r>
              <a:rPr lang="en-US" sz="2800" i="0" u="none" strike="noStrike" cap="none" dirty="0" err="1">
                <a:solidFill>
                  <a:srgbClr val="4D8830"/>
                </a:solidFill>
                <a:ea typeface="Calibri"/>
                <a:cs typeface="Calibri"/>
                <a:sym typeface="Calibri"/>
              </a:rPr>
              <a:t>discapacidad</a:t>
            </a:r>
            <a:endParaRPr lang="en-US" sz="2800" i="0" u="none" strike="noStrike" cap="none" dirty="0">
              <a:solidFill>
                <a:schemeClr val="dk1"/>
              </a:solidFill>
              <a:ea typeface="Calibri"/>
              <a:cs typeface="Calibri"/>
              <a:sym typeface="Calibri"/>
            </a:endParaRPr>
          </a:p>
          <a:p>
            <a:r>
              <a:rPr lang="en-US" dirty="0" err="1">
                <a:solidFill>
                  <a:schemeClr val="accent6">
                    <a:lumMod val="75000"/>
                  </a:schemeClr>
                </a:solidFill>
              </a:rPr>
              <a:t>Residentes</a:t>
            </a:r>
            <a:r>
              <a:rPr lang="en-US" dirty="0">
                <a:solidFill>
                  <a:schemeClr val="accent6">
                    <a:lumMod val="75000"/>
                  </a:schemeClr>
                </a:solidFill>
              </a:rPr>
              <a:t> de </a:t>
            </a:r>
            <a:r>
              <a:rPr lang="en-US" dirty="0" err="1">
                <a:solidFill>
                  <a:schemeClr val="accent6">
                    <a:lumMod val="75000"/>
                  </a:schemeClr>
                </a:solidFill>
              </a:rPr>
              <a:t>bajos</a:t>
            </a:r>
            <a:r>
              <a:rPr lang="en-US" dirty="0">
                <a:solidFill>
                  <a:schemeClr val="accent6">
                    <a:lumMod val="75000"/>
                  </a:schemeClr>
                </a:solidFill>
              </a:rPr>
              <a:t> </a:t>
            </a:r>
            <a:r>
              <a:rPr lang="en-US" dirty="0" err="1">
                <a:solidFill>
                  <a:schemeClr val="accent6">
                    <a:lumMod val="75000"/>
                  </a:schemeClr>
                </a:solidFill>
              </a:rPr>
              <a:t>ingresos</a:t>
            </a:r>
            <a:r>
              <a:rPr lang="en-US" dirty="0">
                <a:solidFill>
                  <a:schemeClr val="accent6">
                    <a:lumMod val="75000"/>
                  </a:schemeClr>
                </a:solidFill>
              </a:rPr>
              <a:t> </a:t>
            </a:r>
          </a:p>
          <a:p>
            <a:r>
              <a:rPr lang="en-US" dirty="0" err="1">
                <a:solidFill>
                  <a:schemeClr val="accent6">
                    <a:lumMod val="75000"/>
                  </a:schemeClr>
                </a:solidFill>
              </a:rPr>
              <a:t>Comunidades</a:t>
            </a:r>
            <a:r>
              <a:rPr lang="en-US" dirty="0">
                <a:solidFill>
                  <a:schemeClr val="accent6">
                    <a:lumMod val="75000"/>
                  </a:schemeClr>
                </a:solidFill>
              </a:rPr>
              <a:t> de color </a:t>
            </a:r>
          </a:p>
          <a:p>
            <a:r>
              <a:rPr lang="en-US" dirty="0" err="1">
                <a:solidFill>
                  <a:schemeClr val="accent6">
                    <a:lumMod val="75000"/>
                  </a:schemeClr>
                </a:solidFill>
              </a:rPr>
              <a:t>Comunidades</a:t>
            </a:r>
            <a:r>
              <a:rPr lang="en-US" dirty="0">
                <a:solidFill>
                  <a:schemeClr val="accent6">
                    <a:lumMod val="75000"/>
                  </a:schemeClr>
                </a:solidFill>
              </a:rPr>
              <a:t> </a:t>
            </a:r>
            <a:r>
              <a:rPr lang="en-US" dirty="0" err="1">
                <a:solidFill>
                  <a:schemeClr val="accent6">
                    <a:lumMod val="75000"/>
                  </a:schemeClr>
                </a:solidFill>
              </a:rPr>
              <a:t>indígenas</a:t>
            </a:r>
            <a:r>
              <a:rPr lang="en-US" dirty="0">
                <a:solidFill>
                  <a:schemeClr val="accent6">
                    <a:lumMod val="75000"/>
                  </a:schemeClr>
                </a:solidFill>
              </a:rPr>
              <a:t> </a:t>
            </a:r>
          </a:p>
          <a:p>
            <a:r>
              <a:rPr lang="en-US" sz="2800" dirty="0">
                <a:solidFill>
                  <a:srgbClr val="4D8830"/>
                </a:solidFill>
                <a:cs typeface="Calibri"/>
                <a:sym typeface="Calibri"/>
              </a:rPr>
              <a:t>Personas que </a:t>
            </a:r>
            <a:r>
              <a:rPr lang="en-US" sz="2800" dirty="0" err="1">
                <a:solidFill>
                  <a:srgbClr val="4D8830"/>
                </a:solidFill>
                <a:cs typeface="Calibri"/>
                <a:sym typeface="Calibri"/>
              </a:rPr>
              <a:t>viven</a:t>
            </a:r>
            <a:r>
              <a:rPr lang="en-US" sz="2800" dirty="0">
                <a:solidFill>
                  <a:srgbClr val="4D8830"/>
                </a:solidFill>
                <a:cs typeface="Calibri"/>
                <a:sym typeface="Calibri"/>
              </a:rPr>
              <a:t> </a:t>
            </a:r>
            <a:r>
              <a:rPr lang="en-US" sz="2800" dirty="0" err="1">
                <a:solidFill>
                  <a:srgbClr val="4D8830"/>
                </a:solidFill>
                <a:cs typeface="Calibri"/>
                <a:sym typeface="Calibri"/>
              </a:rPr>
              <a:t>solas</a:t>
            </a:r>
            <a:endParaRPr lang="en-US" dirty="0">
              <a:solidFill>
                <a:srgbClr val="4D8830"/>
              </a:solidFill>
              <a:cs typeface="Calibri"/>
              <a:sym typeface="Calibri"/>
            </a:endParaRPr>
          </a:p>
          <a:p>
            <a:r>
              <a:rPr lang="en-US" sz="2800" dirty="0">
                <a:solidFill>
                  <a:srgbClr val="4D8830"/>
                </a:solidFill>
                <a:cs typeface="Calibri"/>
                <a:sym typeface="Calibri"/>
              </a:rPr>
              <a:t>Personas sin </a:t>
            </a:r>
            <a:r>
              <a:rPr lang="en-US" sz="2800" dirty="0" err="1">
                <a:solidFill>
                  <a:srgbClr val="4D8830"/>
                </a:solidFill>
                <a:cs typeface="Calibri"/>
                <a:sym typeface="Calibri"/>
              </a:rPr>
              <a:t>hogar</a:t>
            </a:r>
            <a:endParaRPr lang="en-US" dirty="0">
              <a:solidFill>
                <a:srgbClr val="4D8830"/>
              </a:solidFill>
              <a:cs typeface="Calibri"/>
              <a:sym typeface="Calibri"/>
            </a:endParaRPr>
          </a:p>
          <a:p>
            <a:r>
              <a:rPr lang="en-US" sz="2800" i="0" u="none" strike="noStrike" cap="none" dirty="0" err="1">
                <a:solidFill>
                  <a:srgbClr val="4D8830"/>
                </a:solidFill>
                <a:ea typeface="Calibri"/>
                <a:cs typeface="Calibri"/>
                <a:sym typeface="Calibri"/>
              </a:rPr>
              <a:t>Trabajadores</a:t>
            </a:r>
            <a:r>
              <a:rPr lang="en-US" sz="2800" i="0" u="none" strike="noStrike" cap="none" dirty="0">
                <a:solidFill>
                  <a:srgbClr val="4D8830"/>
                </a:solidFill>
                <a:ea typeface="Calibri"/>
                <a:cs typeface="Calibri"/>
                <a:sym typeface="Calibri"/>
              </a:rPr>
              <a:t> al </a:t>
            </a:r>
            <a:r>
              <a:rPr lang="en-US" sz="2800" i="0" u="none" strike="noStrike" cap="none" dirty="0" err="1">
                <a:solidFill>
                  <a:srgbClr val="4D8830"/>
                </a:solidFill>
                <a:ea typeface="Calibri"/>
                <a:cs typeface="Calibri"/>
                <a:sym typeface="Calibri"/>
              </a:rPr>
              <a:t>aire</a:t>
            </a:r>
            <a:r>
              <a:rPr lang="en-US" sz="2800" i="0" u="none" strike="noStrike" cap="none" dirty="0">
                <a:solidFill>
                  <a:srgbClr val="4D8830"/>
                </a:solidFill>
                <a:ea typeface="Calibri"/>
                <a:cs typeface="Calibri"/>
                <a:sym typeface="Calibri"/>
              </a:rPr>
              <a:t> libre</a:t>
            </a:r>
            <a:endParaRPr lang="en-US" sz="2800" i="0" u="none" strike="noStrike" cap="none" dirty="0">
              <a:solidFill>
                <a:schemeClr val="dk1"/>
              </a:solidFill>
              <a:ea typeface="Calibri"/>
              <a:cs typeface="Calibri"/>
              <a:sym typeface="Calibri"/>
            </a:endParaRPr>
          </a:p>
        </p:txBody>
      </p:sp>
      <p:pic>
        <p:nvPicPr>
          <p:cNvPr id="12" name="Picture 11">
            <a:extLst>
              <a:ext uri="{FF2B5EF4-FFF2-40B4-BE49-F238E27FC236}">
                <a16:creationId xmlns:a16="http://schemas.microsoft.com/office/drawing/2014/main" id="{FEFFEB25-B679-5640-005B-08587E216A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45" t="3765" r="12981" b="20627"/>
          <a:stretch/>
        </p:blipFill>
        <p:spPr>
          <a:xfrm>
            <a:off x="9783680" y="1009292"/>
            <a:ext cx="1186582" cy="1276634"/>
          </a:xfrm>
          <a:prstGeom prst="rect">
            <a:avLst/>
          </a:prstGeom>
        </p:spPr>
      </p:pic>
      <p:pic>
        <p:nvPicPr>
          <p:cNvPr id="13" name="Picture 12">
            <a:extLst>
              <a:ext uri="{FF2B5EF4-FFF2-40B4-BE49-F238E27FC236}">
                <a16:creationId xmlns:a16="http://schemas.microsoft.com/office/drawing/2014/main" id="{CBDD9606-6318-85F5-41DF-8F5D5FFE0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66" t="5176" r="17686" b="19373"/>
          <a:stretch/>
        </p:blipFill>
        <p:spPr>
          <a:xfrm>
            <a:off x="6885700" y="1450205"/>
            <a:ext cx="1365647" cy="1671442"/>
          </a:xfrm>
          <a:prstGeom prst="rect">
            <a:avLst/>
          </a:prstGeom>
        </p:spPr>
      </p:pic>
      <p:pic>
        <p:nvPicPr>
          <p:cNvPr id="14" name="Picture 13">
            <a:extLst>
              <a:ext uri="{FF2B5EF4-FFF2-40B4-BE49-F238E27FC236}">
                <a16:creationId xmlns:a16="http://schemas.microsoft.com/office/drawing/2014/main" id="{C963F81A-FE4D-652C-4D2F-A45A0CC912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94" t="21861" r="4108" b="14263"/>
          <a:stretch/>
        </p:blipFill>
        <p:spPr>
          <a:xfrm>
            <a:off x="8697284" y="2909312"/>
            <a:ext cx="1461382" cy="1039376"/>
          </a:xfrm>
          <a:prstGeom prst="rect">
            <a:avLst/>
          </a:prstGeom>
        </p:spPr>
      </p:pic>
      <p:pic>
        <p:nvPicPr>
          <p:cNvPr id="15" name="Picture 14">
            <a:extLst>
              <a:ext uri="{FF2B5EF4-FFF2-40B4-BE49-F238E27FC236}">
                <a16:creationId xmlns:a16="http://schemas.microsoft.com/office/drawing/2014/main" id="{C44A8CD2-CB32-1541-E647-36338CADEA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23" t="4393" r="8627" b="20784"/>
          <a:stretch/>
        </p:blipFill>
        <p:spPr>
          <a:xfrm>
            <a:off x="6506894" y="4447210"/>
            <a:ext cx="1744453" cy="1564103"/>
          </a:xfrm>
          <a:prstGeom prst="rect">
            <a:avLst/>
          </a:prstGeom>
        </p:spPr>
      </p:pic>
      <p:pic>
        <p:nvPicPr>
          <p:cNvPr id="16" name="Picture 8" descr="lungs icon">
            <a:extLst>
              <a:ext uri="{FF2B5EF4-FFF2-40B4-BE49-F238E27FC236}">
                <a16:creationId xmlns:a16="http://schemas.microsoft.com/office/drawing/2014/main" id="{8D6877E7-8B19-D90A-9676-3D8A4654CF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3733" y="385142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4EAB56-E68B-6B81-5BBA-B7D49102472A}"/>
              </a:ext>
            </a:extLst>
          </p:cNvPr>
          <p:cNvSpPr txBox="1"/>
          <p:nvPr/>
        </p:nvSpPr>
        <p:spPr>
          <a:xfrm>
            <a:off x="0" y="6511513"/>
            <a:ext cx="1966112" cy="246221"/>
          </a:xfrm>
          <a:prstGeom prst="rect">
            <a:avLst/>
          </a:prstGeom>
          <a:noFill/>
        </p:spPr>
        <p:txBody>
          <a:bodyPr wrap="square" rtlCol="0">
            <a:spAutoFit/>
          </a:bodyPr>
          <a:lstStyle/>
          <a:p>
            <a:r>
              <a:rPr lang="en-US" sz="1000" dirty="0">
                <a:solidFill>
                  <a:schemeClr val="bg2">
                    <a:lumMod val="90000"/>
                  </a:schemeClr>
                </a:solidFill>
              </a:rPr>
              <a:t>The Noun Project</a:t>
            </a:r>
          </a:p>
        </p:txBody>
      </p:sp>
    </p:spTree>
    <p:extLst>
      <p:ext uri="{BB962C8B-B14F-4D97-AF65-F5344CB8AC3E}">
        <p14:creationId xmlns:p14="http://schemas.microsoft.com/office/powerpoint/2010/main" val="1246207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orange white and black bag"/>
          <p:cNvPicPr preferRelativeResize="0"/>
          <p:nvPr/>
        </p:nvPicPr>
        <p:blipFill rotWithShape="1">
          <a:blip r:embed="rId3">
            <a:alphaModFix/>
          </a:blip>
          <a:srcRect/>
          <a:stretch/>
        </p:blipFill>
        <p:spPr>
          <a:xfrm>
            <a:off x="-32657" y="71814"/>
            <a:ext cx="12224657" cy="6862386"/>
          </a:xfrm>
          <a:prstGeom prst="rect">
            <a:avLst/>
          </a:prstGeom>
          <a:noFill/>
          <a:ln>
            <a:noFill/>
          </a:ln>
        </p:spPr>
      </p:pic>
      <p:sp>
        <p:nvSpPr>
          <p:cNvPr id="155" name="Google Shape;155;p6"/>
          <p:cNvSpPr/>
          <p:nvPr/>
        </p:nvSpPr>
        <p:spPr>
          <a:xfrm>
            <a:off x="1865311" y="2971800"/>
            <a:ext cx="8458200" cy="1400336"/>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6"/>
          <p:cNvSpPr/>
          <p:nvPr/>
        </p:nvSpPr>
        <p:spPr>
          <a:xfrm>
            <a:off x="1751010" y="2968925"/>
            <a:ext cx="8686801" cy="141185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rgbClr val="2F5496"/>
              </a:buClr>
              <a:buSzPts val="4400"/>
              <a:buFont typeface="Calibri"/>
              <a:buNone/>
            </a:pPr>
            <a:r>
              <a:rPr lang="es-ES" sz="4400" b="1" dirty="0">
                <a:solidFill>
                  <a:srgbClr val="0082B3"/>
                </a:solidFill>
                <a:latin typeface="Franklin Gothic Medium" panose="020B0603020102020204" pitchFamily="34" charset="0"/>
                <a:ea typeface="Calibri"/>
                <a:cs typeface="Calibri"/>
                <a:sym typeface="Calibri"/>
              </a:rPr>
              <a:t>P</a:t>
            </a:r>
            <a:r>
              <a:rPr lang="es-ES" sz="4400" b="1" i="0" u="none" strike="noStrike" cap="none" dirty="0">
                <a:solidFill>
                  <a:srgbClr val="0082B3"/>
                </a:solidFill>
                <a:latin typeface="Franklin Gothic Medium" panose="020B0603020102020204" pitchFamily="34" charset="0"/>
                <a:ea typeface="Calibri"/>
                <a:cs typeface="Calibri"/>
                <a:sym typeface="Calibri"/>
              </a:rPr>
              <a:t>reparación </a:t>
            </a:r>
            <a:r>
              <a:rPr lang="es-ES" sz="4400" b="1" dirty="0">
                <a:solidFill>
                  <a:srgbClr val="0082B3"/>
                </a:solidFill>
                <a:latin typeface="Franklin Gothic Medium" panose="020B0603020102020204" pitchFamily="34" charset="0"/>
                <a:ea typeface="Calibri"/>
                <a:cs typeface="Calibri"/>
                <a:sym typeface="Calibri"/>
              </a:rPr>
              <a:t>C</a:t>
            </a:r>
            <a:r>
              <a:rPr lang="es-ES" sz="4400" b="1" i="0" u="none" strike="noStrike" cap="none" dirty="0">
                <a:solidFill>
                  <a:srgbClr val="0082B3"/>
                </a:solidFill>
                <a:latin typeface="Franklin Gothic Medium" panose="020B0603020102020204" pitchFamily="34" charset="0"/>
                <a:ea typeface="Calibri"/>
                <a:cs typeface="Calibri"/>
                <a:sym typeface="Calibri"/>
              </a:rPr>
              <a:t>limáticas</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57" name="Google Shape;157;p6"/>
          <p:cNvSpPr txBox="1"/>
          <p:nvPr/>
        </p:nvSpPr>
        <p:spPr>
          <a:xfrm>
            <a:off x="2986188" y="5699123"/>
            <a:ext cx="57462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latin typeface="Arial" panose="020B0604020202020204" pitchFamily="34" charset="0"/>
                <a:ea typeface="Calibri"/>
                <a:cs typeface="Arial" panose="020B0604020202020204" pitchFamily="34" charset="0"/>
                <a:sym typeface="Calibri"/>
              </a:rPr>
              <a:t>Kit de </a:t>
            </a:r>
            <a:r>
              <a:rPr lang="en-US" dirty="0" err="1">
                <a:solidFill>
                  <a:schemeClr val="lt1"/>
                </a:solidFill>
                <a:latin typeface="Arial" panose="020B0604020202020204" pitchFamily="34" charset="0"/>
                <a:ea typeface="Calibri"/>
                <a:cs typeface="Arial" panose="020B0604020202020204" pitchFamily="34" charset="0"/>
                <a:sym typeface="Calibri"/>
              </a:rPr>
              <a:t>preparación</a:t>
            </a:r>
            <a:r>
              <a:rPr lang="en-US" dirty="0">
                <a:solidFill>
                  <a:schemeClr val="lt1"/>
                </a:solidFill>
                <a:latin typeface="Arial" panose="020B0604020202020204" pitchFamily="34" charset="0"/>
                <a:ea typeface="Calibri"/>
                <a:cs typeface="Arial" panose="020B0604020202020204" pitchFamily="34" charset="0"/>
                <a:sym typeface="Calibri"/>
              </a:rPr>
              <a:t> rojo con </a:t>
            </a:r>
            <a:r>
              <a:rPr lang="en-US" dirty="0" err="1">
                <a:solidFill>
                  <a:schemeClr val="lt1"/>
                </a:solidFill>
                <a:latin typeface="Arial" panose="020B0604020202020204" pitchFamily="34" charset="0"/>
                <a:ea typeface="Calibri"/>
                <a:cs typeface="Arial" panose="020B0604020202020204" pitchFamily="34" charset="0"/>
                <a:sym typeface="Calibri"/>
              </a:rPr>
              <a:t>muchos</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suministros</a:t>
            </a:r>
            <a:r>
              <a:rPr lang="en-US" dirty="0">
                <a:solidFill>
                  <a:schemeClr val="lt1"/>
                </a:solidFill>
                <a:latin typeface="Arial" panose="020B0604020202020204" pitchFamily="34" charset="0"/>
                <a:ea typeface="Calibri"/>
                <a:cs typeface="Arial" panose="020B0604020202020204" pitchFamily="34" charset="0"/>
                <a:sym typeface="Calibri"/>
              </a:rPr>
              <a:t> </a:t>
            </a:r>
            <a:r>
              <a:rPr lang="en-US" dirty="0" err="1">
                <a:solidFill>
                  <a:schemeClr val="lt1"/>
                </a:solidFill>
                <a:latin typeface="Arial" panose="020B0604020202020204" pitchFamily="34" charset="0"/>
                <a:ea typeface="Calibri"/>
                <a:cs typeface="Arial" panose="020B0604020202020204" pitchFamily="34" charset="0"/>
                <a:sym typeface="Calibri"/>
              </a:rPr>
              <a:t>diferentes</a:t>
            </a:r>
            <a:endParaRPr dirty="0">
              <a:solidFill>
                <a:schemeClr val="lt1"/>
              </a:solidFill>
              <a:latin typeface="Arial" panose="020B0604020202020204" pitchFamily="34" charset="0"/>
              <a:ea typeface="Calibri"/>
              <a:cs typeface="Arial" panose="020B0604020202020204" pitchFamily="34" charset="0"/>
              <a:sym typeface="Calibri"/>
            </a:endParaRPr>
          </a:p>
        </p:txBody>
      </p:sp>
      <p:sp>
        <p:nvSpPr>
          <p:cNvPr id="3" name="TextBox 2">
            <a:extLst>
              <a:ext uri="{FF2B5EF4-FFF2-40B4-BE49-F238E27FC236}">
                <a16:creationId xmlns:a16="http://schemas.microsoft.com/office/drawing/2014/main" id="{B21784D0-57EF-613A-DEE4-67959EBFF99D}"/>
              </a:ext>
            </a:extLst>
          </p:cNvPr>
          <p:cNvSpPr txBox="1"/>
          <p:nvPr/>
        </p:nvSpPr>
        <p:spPr>
          <a:xfrm>
            <a:off x="2986188" y="6538512"/>
            <a:ext cx="6216444" cy="523220"/>
          </a:xfrm>
          <a:prstGeom prst="rect">
            <a:avLst/>
          </a:prstGeom>
          <a:noFill/>
        </p:spPr>
        <p:txBody>
          <a:bodyPr wrap="square">
            <a:spAutoFit/>
          </a:bodyPr>
          <a:lstStyle/>
          <a:p>
            <a:br>
              <a:rPr lang="es-ES" b="0" i="0" dirty="0">
                <a:solidFill>
                  <a:srgbClr val="5F6368"/>
                </a:solidFill>
                <a:effectLst/>
                <a:latin typeface="Roboto" panose="02000000000000000000" pitchFamily="2" charset="0"/>
              </a:rPr>
            </a:br>
            <a:endParaRPr lang="en-US" b="1" dirty="0">
              <a:solidFill>
                <a:schemeClr val="bg1"/>
              </a:solidFill>
            </a:endParaRPr>
          </a:p>
        </p:txBody>
      </p:sp>
      <p:sp>
        <p:nvSpPr>
          <p:cNvPr id="2" name="Rectangle 1">
            <a:extLst>
              <a:ext uri="{FF2B5EF4-FFF2-40B4-BE49-F238E27FC236}">
                <a16:creationId xmlns:a16="http://schemas.microsoft.com/office/drawing/2014/main" id="{8C164551-CDC7-E370-8DCC-0C247249565C}"/>
              </a:ext>
            </a:extLst>
          </p:cNvPr>
          <p:cNvSpPr>
            <a:spLocks noChangeArrowheads="1"/>
          </p:cNvSpPr>
          <p:nvPr/>
        </p:nvSpPr>
        <p:spPr bwMode="auto">
          <a:xfrm>
            <a:off x="0" y="179864"/>
            <a:ext cx="28854"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800" b="0" i="0" u="none" strike="noStrike" cap="none" normalizeH="0" baseline="0" dirty="0">
                <a:ln>
                  <a:noFill/>
                </a:ln>
                <a:solidFill>
                  <a:schemeClr val="tx1"/>
                </a:solidFill>
                <a:effectLst/>
              </a:rPr>
              <a:t> </a:t>
            </a: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7"/>
          <p:cNvPicPr preferRelativeResize="0"/>
          <p:nvPr/>
        </p:nvPicPr>
        <p:blipFill rotWithShape="1">
          <a:blip r:embed="rId3">
            <a:alphaModFix/>
          </a:blip>
          <a:srcRect l="73850" t="6892" r="2806" b="-860"/>
          <a:stretch/>
        </p:blipFill>
        <p:spPr>
          <a:xfrm>
            <a:off x="828836" y="1037957"/>
            <a:ext cx="2268703" cy="2835631"/>
          </a:xfrm>
          <a:prstGeom prst="rect">
            <a:avLst/>
          </a:prstGeom>
          <a:noFill/>
          <a:ln>
            <a:noFill/>
          </a:ln>
        </p:spPr>
      </p:pic>
      <p:pic>
        <p:nvPicPr>
          <p:cNvPr id="163" name="Google Shape;163;p7"/>
          <p:cNvPicPr preferRelativeResize="0"/>
          <p:nvPr/>
        </p:nvPicPr>
        <p:blipFill rotWithShape="1">
          <a:blip r:embed="rId3">
            <a:alphaModFix/>
          </a:blip>
          <a:srcRect l="5393" t="6524" r="70854"/>
          <a:stretch/>
        </p:blipFill>
        <p:spPr>
          <a:xfrm>
            <a:off x="3651446" y="1052729"/>
            <a:ext cx="2297875" cy="2820714"/>
          </a:xfrm>
          <a:prstGeom prst="rect">
            <a:avLst/>
          </a:prstGeom>
          <a:noFill/>
          <a:ln>
            <a:noFill/>
          </a:ln>
        </p:spPr>
      </p:pic>
      <p:pic>
        <p:nvPicPr>
          <p:cNvPr id="164" name="Google Shape;164;p7"/>
          <p:cNvPicPr preferRelativeResize="0"/>
          <p:nvPr/>
        </p:nvPicPr>
        <p:blipFill rotWithShape="1">
          <a:blip r:embed="rId3">
            <a:alphaModFix/>
          </a:blip>
          <a:srcRect l="39976" t="6500" r="37135"/>
          <a:stretch/>
        </p:blipFill>
        <p:spPr>
          <a:xfrm>
            <a:off x="6494381" y="1038065"/>
            <a:ext cx="2214238" cy="2821465"/>
          </a:xfrm>
          <a:prstGeom prst="rect">
            <a:avLst/>
          </a:prstGeom>
          <a:noFill/>
          <a:ln>
            <a:noFill/>
          </a:ln>
        </p:spPr>
      </p:pic>
      <p:pic>
        <p:nvPicPr>
          <p:cNvPr id="165" name="Google Shape;165;p7"/>
          <p:cNvPicPr preferRelativeResize="0"/>
          <p:nvPr/>
        </p:nvPicPr>
        <p:blipFill rotWithShape="1">
          <a:blip r:embed="rId4">
            <a:alphaModFix/>
          </a:blip>
          <a:srcRect t="318" r="-11406" b="-642"/>
          <a:stretch/>
        </p:blipFill>
        <p:spPr>
          <a:xfrm>
            <a:off x="9270566" y="1047807"/>
            <a:ext cx="2456131" cy="2827348"/>
          </a:xfrm>
          <a:prstGeom prst="rect">
            <a:avLst/>
          </a:prstGeom>
          <a:noFill/>
          <a:ln>
            <a:noFill/>
          </a:ln>
        </p:spPr>
      </p:pic>
      <p:sp>
        <p:nvSpPr>
          <p:cNvPr id="166" name="Google Shape;166;p7"/>
          <p:cNvSpPr/>
          <p:nvPr/>
        </p:nvSpPr>
        <p:spPr>
          <a:xfrm>
            <a:off x="227806" y="0"/>
            <a:ext cx="8686801" cy="10668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Preparación</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sp>
        <p:nvSpPr>
          <p:cNvPr id="167" name="Google Shape;167;p7"/>
          <p:cNvSpPr txBox="1"/>
          <p:nvPr/>
        </p:nvSpPr>
        <p:spPr>
          <a:xfrm>
            <a:off x="8210550" y="304800"/>
            <a:ext cx="3894911"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rgbClr val="595959"/>
                </a:solidFill>
                <a:latin typeface="Franklin Gothic Medium" panose="020B0603020102020204" pitchFamily="34" charset="0"/>
                <a:ea typeface="Calibri"/>
                <a:cs typeface="Calibri"/>
                <a:sym typeface="Calibri"/>
              </a:rPr>
              <a:t>Más </a:t>
            </a:r>
            <a:r>
              <a:rPr lang="en-US" sz="1800" b="1" i="0" u="none" strike="noStrike" cap="none" dirty="0" err="1">
                <a:solidFill>
                  <a:srgbClr val="595959"/>
                </a:solidFill>
                <a:latin typeface="Franklin Gothic Medium" panose="020B0603020102020204" pitchFamily="34" charset="0"/>
                <a:ea typeface="Calibri"/>
                <a:cs typeface="Calibri"/>
                <a:sym typeface="Calibri"/>
              </a:rPr>
              <a:t>información</a:t>
            </a:r>
            <a:r>
              <a:rPr lang="en-US" sz="1800" b="1" i="0" u="none" strike="noStrike" cap="none" dirty="0">
                <a:solidFill>
                  <a:srgbClr val="595959"/>
                </a:solidFill>
                <a:latin typeface="Franklin Gothic Medium" panose="020B0603020102020204" pitchFamily="34" charset="0"/>
                <a:ea typeface="Calibri"/>
                <a:cs typeface="Calibri"/>
                <a:sym typeface="Calibri"/>
              </a:rPr>
              <a:t> </a:t>
            </a:r>
            <a:r>
              <a:rPr lang="en-US" sz="2400" dirty="0">
                <a:solidFill>
                  <a:schemeClr val="tx1">
                    <a:lumMod val="65000"/>
                    <a:lumOff val="35000"/>
                  </a:schemeClr>
                </a:solidFill>
                <a:sym typeface="Wingdings" panose="05000000000000000000" pitchFamily="2" charset="2"/>
              </a:rPr>
              <a:t></a:t>
            </a:r>
            <a:r>
              <a:rPr lang="en-US" sz="1800" b="1" i="0" u="none" strike="noStrike" cap="none" dirty="0">
                <a:solidFill>
                  <a:srgbClr val="595959"/>
                </a:solidFill>
                <a:latin typeface="Franklin Gothic"/>
                <a:ea typeface="Franklin Gothic"/>
                <a:cs typeface="Franklin Gothic"/>
                <a:sym typeface="Franklin Gothic"/>
              </a:rPr>
              <a:t>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5"/>
              </a:rPr>
              <a:t>www.Ready.gov.org</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rtl="0">
              <a:lnSpc>
                <a:spcPct val="100000"/>
              </a:lnSpc>
              <a:spcBef>
                <a:spcPts val="0"/>
              </a:spcBef>
              <a:spcAft>
                <a:spcPts val="0"/>
              </a:spcAft>
              <a:buClr>
                <a:srgbClr val="000000"/>
              </a:buClr>
              <a:buSzPts val="1800"/>
              <a:buFont typeface="Arial"/>
              <a:buNone/>
            </a:pPr>
            <a:endParaRPr lang="en-US" sz="1800" b="1" dirty="0">
              <a:solidFill>
                <a:srgbClr val="595959"/>
              </a:solidFill>
              <a:latin typeface="Franklin Gothic"/>
              <a:ea typeface="Franklin Gothic"/>
              <a:cs typeface="Franklin Gothic"/>
              <a:sym typeface="Franklin Gothic"/>
            </a:endParaRPr>
          </a:p>
        </p:txBody>
      </p:sp>
      <p:sp>
        <p:nvSpPr>
          <p:cNvPr id="168" name="Google Shape;168;p7"/>
          <p:cNvSpPr txBox="1"/>
          <p:nvPr/>
        </p:nvSpPr>
        <p:spPr>
          <a:xfrm>
            <a:off x="465304" y="3423638"/>
            <a:ext cx="2734939" cy="298539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err="1">
                <a:solidFill>
                  <a:schemeClr val="accent6">
                    <a:lumMod val="75000"/>
                  </a:schemeClr>
                </a:solidFill>
                <a:latin typeface="Franklin Gothic Medium" panose="020B0603020102020204" pitchFamily="34" charset="0"/>
                <a:ea typeface="Calibri"/>
                <a:cs typeface="Calibri"/>
                <a:sym typeface="Calibri"/>
              </a:rPr>
              <a:t>Infórmese</a:t>
            </a:r>
            <a:endParaRPr sz="2400" b="1" i="0" u="none" strike="noStrike" cap="none" dirty="0">
              <a:solidFill>
                <a:schemeClr val="accent6">
                  <a:lumMod val="75000"/>
                </a:schemeClr>
              </a:solidFill>
              <a:latin typeface="Franklin Gothic Medium" panose="020B06030201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Suscríbase</a:t>
            </a:r>
            <a:r>
              <a:rPr lang="en-US" sz="1800" i="0" u="none" strike="noStrike" cap="none" dirty="0">
                <a:solidFill>
                  <a:schemeClr val="dk1"/>
                </a:solidFill>
                <a:latin typeface="Franklin Gothic Medium" panose="020B0603020102020204" pitchFamily="34" charset="0"/>
                <a:ea typeface="Calibri"/>
                <a:cs typeface="Calibri"/>
                <a:sym typeface="Calibri"/>
              </a:rPr>
              <a:t> a las </a:t>
            </a:r>
            <a:r>
              <a:rPr lang="en-US" sz="1800" i="0" u="none" strike="noStrike" cap="none" dirty="0" err="1">
                <a:solidFill>
                  <a:schemeClr val="dk1"/>
                </a:solidFill>
                <a:latin typeface="Franklin Gothic Medium" panose="020B0603020102020204" pitchFamily="34" charset="0"/>
                <a:ea typeface="Calibri"/>
                <a:cs typeface="Calibri"/>
                <a:sym typeface="Calibri"/>
              </a:rPr>
              <a:t>alertas</a:t>
            </a:r>
            <a:r>
              <a:rPr lang="en-US" sz="1800" i="0" u="none" strike="noStrike" cap="none" dirty="0">
                <a:solidFill>
                  <a:schemeClr val="dk1"/>
                </a:solidFill>
                <a:latin typeface="Franklin Gothic Medium" panose="020B0603020102020204" pitchFamily="34" charset="0"/>
                <a:ea typeface="Calibri"/>
                <a:cs typeface="Calibri"/>
                <a:sym typeface="Calibri"/>
              </a:rPr>
              <a:t> de </a:t>
            </a:r>
            <a:r>
              <a:rPr lang="en-US" sz="1800" i="0" u="none" strike="noStrike" cap="none" dirty="0" err="1">
                <a:solidFill>
                  <a:schemeClr val="dk1"/>
                </a:solidFill>
                <a:latin typeface="Franklin Gothic Medium" panose="020B0603020102020204" pitchFamily="34" charset="0"/>
                <a:ea typeface="Calibri"/>
                <a:cs typeface="Calibri"/>
                <a:sym typeface="Calibri"/>
              </a:rPr>
              <a:t>emergencia</a:t>
            </a:r>
            <a:r>
              <a:rPr lang="en-US" sz="1800" i="0" u="none" strike="noStrike" cap="none" dirty="0">
                <a:solidFill>
                  <a:schemeClr val="dk1"/>
                </a:solidFill>
                <a:latin typeface="Franklin Gothic Medium" panose="020B0603020102020204" pitchFamily="34" charset="0"/>
                <a:ea typeface="Calibri"/>
                <a:cs typeface="Calibri"/>
                <a:sym typeface="Calibri"/>
              </a:rPr>
              <a:t> y </a:t>
            </a:r>
            <a:r>
              <a:rPr lang="en-US" sz="1800" i="0" u="none" strike="noStrike" cap="none" dirty="0" err="1">
                <a:solidFill>
                  <a:schemeClr val="dk1"/>
                </a:solidFill>
                <a:latin typeface="Franklin Gothic Medium" panose="020B0603020102020204" pitchFamily="34" charset="0"/>
                <a:ea typeface="Calibri"/>
                <a:cs typeface="Calibri"/>
                <a:sym typeface="Calibri"/>
              </a:rPr>
              <a:t>evacuación</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a:solidFill>
                  <a:schemeClr val="dk1"/>
                </a:solidFill>
                <a:latin typeface="Franklin Gothic Medium" panose="020B0603020102020204" pitchFamily="34" charset="0"/>
                <a:ea typeface="Calibri"/>
                <a:cs typeface="Calibri"/>
                <a:sym typeface="Calibri"/>
              </a:rPr>
              <a:t>Siga a las </a:t>
            </a:r>
            <a:r>
              <a:rPr lang="en-US" sz="1800" i="0" u="none" strike="noStrike" cap="none" dirty="0" err="1">
                <a:solidFill>
                  <a:schemeClr val="dk1"/>
                </a:solidFill>
                <a:latin typeface="Franklin Gothic Medium" panose="020B0603020102020204" pitchFamily="34" charset="0"/>
                <a:ea typeface="Calibri"/>
                <a:cs typeface="Calibri"/>
                <a:sym typeface="Calibri"/>
              </a:rPr>
              <a:t>agencias</a:t>
            </a:r>
            <a:r>
              <a:rPr lang="en-US" sz="1800" i="0" u="none" strike="noStrike" cap="none" dirty="0">
                <a:solidFill>
                  <a:schemeClr val="dk1"/>
                </a:solidFill>
                <a:latin typeface="Franklin Gothic Medium" panose="020B0603020102020204" pitchFamily="34" charset="0"/>
                <a:ea typeface="Calibri"/>
                <a:cs typeface="Calibri"/>
                <a:sym typeface="Calibri"/>
              </a:rPr>
              <a:t> locales: </a:t>
            </a:r>
            <a:r>
              <a:rPr lang="en-US" sz="1800" i="0" u="none" strike="noStrike" cap="none" dirty="0" err="1">
                <a:solidFill>
                  <a:schemeClr val="dk1"/>
                </a:solidFill>
                <a:latin typeface="Franklin Gothic Medium" panose="020B0603020102020204" pitchFamily="34" charset="0"/>
                <a:ea typeface="Calibri"/>
                <a:cs typeface="Calibri"/>
                <a:sym typeface="Calibri"/>
              </a:rPr>
              <a:t>bomberos</a:t>
            </a:r>
            <a:r>
              <a:rPr lang="en-US" sz="1800" i="0" u="none" strike="noStrike" cap="none" dirty="0">
                <a:solidFill>
                  <a:schemeClr val="dk1"/>
                </a:solidFill>
                <a:latin typeface="Franklin Gothic Medium" panose="020B0603020102020204" pitchFamily="34" charset="0"/>
                <a:ea typeface="Calibri"/>
                <a:cs typeface="Calibri"/>
                <a:sym typeface="Calibri"/>
              </a:rPr>
              <a:t>, </a:t>
            </a:r>
            <a:r>
              <a:rPr lang="en-US" sz="1800" dirty="0">
                <a:solidFill>
                  <a:schemeClr val="dk1"/>
                </a:solidFill>
                <a:latin typeface="Franklin Gothic Medium" panose="020B0603020102020204" pitchFamily="34" charset="0"/>
                <a:ea typeface="Calibri"/>
                <a:cs typeface="Calibri"/>
                <a:sym typeface="Calibri"/>
              </a:rPr>
              <a:t>Alguacil</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Conéctese</a:t>
            </a:r>
            <a:r>
              <a:rPr lang="en-US" sz="1800" i="0" u="none" strike="noStrike" cap="none" dirty="0">
                <a:solidFill>
                  <a:schemeClr val="dk1"/>
                </a:solidFill>
                <a:latin typeface="Franklin Gothic Medium" panose="020B0603020102020204" pitchFamily="34" charset="0"/>
                <a:ea typeface="Calibri"/>
                <a:cs typeface="Calibri"/>
                <a:sym typeface="Calibri"/>
              </a:rPr>
              <a:t> con sus </a:t>
            </a:r>
            <a:r>
              <a:rPr lang="en-US" sz="1800" i="0" u="none" strike="noStrike" cap="none" dirty="0" err="1">
                <a:solidFill>
                  <a:schemeClr val="dk1"/>
                </a:solidFill>
                <a:latin typeface="Franklin Gothic Medium" panose="020B0603020102020204" pitchFamily="34" charset="0"/>
                <a:ea typeface="Calibri"/>
                <a:cs typeface="Calibri"/>
                <a:sym typeface="Calibri"/>
              </a:rPr>
              <a:t>vecinos</a:t>
            </a:r>
            <a:endParaRPr sz="1800" i="0" u="none" strike="noStrike" cap="none" dirty="0">
              <a:solidFill>
                <a:schemeClr val="dk1"/>
              </a:solidFill>
              <a:latin typeface="Franklin Gothic Medium" panose="020B0603020102020204" pitchFamily="34" charset="0"/>
              <a:ea typeface="Calibri"/>
              <a:cs typeface="Calibri"/>
              <a:sym typeface="Calibri"/>
            </a:endParaRPr>
          </a:p>
        </p:txBody>
      </p:sp>
      <p:sp>
        <p:nvSpPr>
          <p:cNvPr id="169" name="Google Shape;169;p7"/>
          <p:cNvSpPr txBox="1"/>
          <p:nvPr/>
        </p:nvSpPr>
        <p:spPr>
          <a:xfrm>
            <a:off x="3747465" y="3427611"/>
            <a:ext cx="2221748" cy="2154396"/>
          </a:xfrm>
          <a:prstGeom prst="rect">
            <a:avLst/>
          </a:prstGeom>
          <a:solidFill>
            <a:schemeClr val="lt1"/>
          </a:solidFill>
          <a:ln>
            <a:noFill/>
          </a:ln>
        </p:spPr>
        <p:txBody>
          <a:bodyPr spcFirstLastPara="1" wrap="square" lIns="91425" tIns="45700" rIns="91425" bIns="45700" anchor="t" anchorCtr="0">
            <a:spAutoFit/>
          </a:bodyPr>
          <a:lstStyle/>
          <a:p>
            <a:pPr algn="ctr">
              <a:buSzPts val="2000"/>
            </a:pPr>
            <a:r>
              <a:rPr lang="en-US" sz="2400" b="1" dirty="0" err="1">
                <a:solidFill>
                  <a:schemeClr val="accent6">
                    <a:lumMod val="75000"/>
                  </a:schemeClr>
                </a:solidFill>
                <a:latin typeface="Franklin Gothic Medium" panose="020B0603020102020204" pitchFamily="34" charset="0"/>
                <a:cs typeface="Calibri"/>
                <a:sym typeface="Calibri"/>
              </a:rPr>
              <a:t>Tenga</a:t>
            </a:r>
            <a:r>
              <a:rPr lang="en-US" sz="2400" b="1" dirty="0">
                <a:solidFill>
                  <a:schemeClr val="accent6">
                    <a:lumMod val="75000"/>
                  </a:schemeClr>
                </a:solidFill>
                <a:latin typeface="Franklin Gothic Medium" panose="020B0603020102020204" pitchFamily="34" charset="0"/>
                <a:cs typeface="Calibri"/>
                <a:sym typeface="Calibri"/>
              </a:rPr>
              <a:t> un plan</a:t>
            </a:r>
            <a:endParaRPr sz="2400" b="1" dirty="0">
              <a:solidFill>
                <a:schemeClr val="accent6">
                  <a:lumMod val="75000"/>
                </a:schemeClr>
              </a:solidFill>
              <a:latin typeface="Franklin Gothic Medium" panose="020B0603020102020204" pitchFamily="34" charset="0"/>
              <a:cs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Designe</a:t>
            </a:r>
            <a:r>
              <a:rPr lang="en-US" sz="1800" i="0" u="none" strike="noStrike" cap="none" dirty="0">
                <a:solidFill>
                  <a:schemeClr val="dk1"/>
                </a:solidFill>
                <a:latin typeface="Franklin Gothic Medium" panose="020B0603020102020204" pitchFamily="34" charset="0"/>
                <a:ea typeface="Calibri"/>
                <a:cs typeface="Calibri"/>
                <a:sym typeface="Calibri"/>
              </a:rPr>
              <a:t> puntos de </a:t>
            </a:r>
            <a:r>
              <a:rPr lang="en-US" sz="1800" i="0" u="none" strike="noStrike" cap="none" dirty="0" err="1">
                <a:solidFill>
                  <a:schemeClr val="dk1"/>
                </a:solidFill>
                <a:latin typeface="Franklin Gothic Medium" panose="020B0603020102020204" pitchFamily="34" charset="0"/>
                <a:ea typeface="Calibri"/>
                <a:cs typeface="Calibri"/>
                <a:sym typeface="Calibri"/>
              </a:rPr>
              <a:t>encuentro</a:t>
            </a:r>
            <a:endParaRPr sz="1800" i="0" u="none" strike="noStrike" cap="none" dirty="0">
              <a:solidFill>
                <a:schemeClr val="dk1"/>
              </a:solidFill>
              <a:latin typeface="Franklin Gothic Medium" panose="020B0603020102020204" pitchFamily="34" charset="0"/>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a:sym typeface="Calibri"/>
              </a:rPr>
              <a:t>Repase</a:t>
            </a:r>
            <a:r>
              <a:rPr lang="en-US" sz="1800" i="0" u="none" strike="noStrike" cap="none" dirty="0">
                <a:solidFill>
                  <a:schemeClr val="dk1"/>
                </a:solidFill>
                <a:latin typeface="Franklin Gothic Medium" panose="020B0603020102020204" pitchFamily="34" charset="0"/>
                <a:ea typeface="Calibri"/>
                <a:cs typeface="Calibri"/>
                <a:sym typeface="Calibri"/>
              </a:rPr>
              <a:t> con amigos y/o </a:t>
            </a:r>
            <a:r>
              <a:rPr lang="en-US" sz="1800" i="0" u="none" strike="noStrike" cap="none" dirty="0" err="1">
                <a:solidFill>
                  <a:schemeClr val="dk1"/>
                </a:solidFill>
                <a:latin typeface="Franklin Gothic Medium" panose="020B0603020102020204" pitchFamily="34" charset="0"/>
                <a:ea typeface="Calibri"/>
                <a:cs typeface="Calibri"/>
                <a:sym typeface="Calibri"/>
              </a:rPr>
              <a:t>familia</a:t>
            </a:r>
            <a:endParaRPr sz="1800" i="0" u="none" strike="noStrike" cap="none" dirty="0">
              <a:solidFill>
                <a:schemeClr val="dk1"/>
              </a:solidFill>
              <a:latin typeface="Franklin Gothic Medium" panose="020B0603020102020204" pitchFamily="34" charset="0"/>
              <a:ea typeface="Calibri"/>
              <a:cs typeface="Calibri"/>
              <a:sym typeface="Calibri"/>
            </a:endParaRPr>
          </a:p>
        </p:txBody>
      </p:sp>
      <p:sp>
        <p:nvSpPr>
          <p:cNvPr id="170" name="Google Shape;170;p7"/>
          <p:cNvSpPr txBox="1"/>
          <p:nvPr/>
        </p:nvSpPr>
        <p:spPr>
          <a:xfrm>
            <a:off x="6400524" y="3430364"/>
            <a:ext cx="2388851" cy="1077178"/>
          </a:xfrm>
          <a:prstGeom prst="rect">
            <a:avLst/>
          </a:prstGeom>
          <a:solidFill>
            <a:schemeClr val="lt1"/>
          </a:solidFill>
          <a:ln>
            <a:noFill/>
          </a:ln>
        </p:spPr>
        <p:txBody>
          <a:bodyPr spcFirstLastPara="1" wrap="square" lIns="91425" tIns="45700" rIns="91425" bIns="45700" anchor="t" anchorCtr="0">
            <a:spAutoFit/>
          </a:bodyPr>
          <a:lstStyle/>
          <a:p>
            <a:pPr marL="0" lvl="0" indent="0" algn="ctr">
              <a:buSzPts val="2000"/>
              <a:buFont typeface="Arial"/>
              <a:buNone/>
            </a:pPr>
            <a:r>
              <a:rPr lang="en-US" sz="2400" b="1" dirty="0">
                <a:solidFill>
                  <a:schemeClr val="accent6">
                    <a:lumMod val="75000"/>
                  </a:schemeClr>
                </a:solidFill>
                <a:latin typeface="Franklin Gothic Medium" panose="020B0603020102020204" pitchFamily="34" charset="0"/>
                <a:cs typeface="Calibri"/>
                <a:sym typeface="Calibri"/>
              </a:rPr>
              <a:t>Prepare un kit</a:t>
            </a:r>
            <a:endParaRPr sz="2400" b="1" dirty="0">
              <a:solidFill>
                <a:schemeClr val="accent6">
                  <a:lumMod val="75000"/>
                </a:schemeClr>
              </a:solidFill>
              <a:latin typeface="Franklin Gothic Medium" panose="020B0603020102020204" pitchFamily="34" charset="0"/>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2000"/>
              <a:buFont typeface="Arial" panose="020B0604020202020204" pitchFamily="34" charset="0"/>
              <a:buChar char="•"/>
            </a:pPr>
            <a:r>
              <a:rPr lang="en-US" sz="1800" i="0" u="none" strike="noStrike" cap="none" dirty="0" err="1">
                <a:solidFill>
                  <a:schemeClr val="tx1"/>
                </a:solidFill>
                <a:latin typeface="Franklin Gothic"/>
                <a:ea typeface="Franklin Gothic"/>
                <a:cs typeface="Franklin Gothic"/>
                <a:sym typeface="Franklin Gothic"/>
              </a:rPr>
              <a:t>Visite</a:t>
            </a:r>
            <a:r>
              <a:rPr lang="en-US" sz="1800" i="0" u="none" strike="noStrike" cap="none" dirty="0">
                <a:solidFill>
                  <a:schemeClr val="tx1"/>
                </a:solidFill>
                <a:latin typeface="Franklin Gothic"/>
                <a:ea typeface="Franklin Gothic"/>
                <a:cs typeface="Franklin Gothic"/>
                <a:sym typeface="Franklin Gothic"/>
              </a:rPr>
              <a:t> </a:t>
            </a:r>
            <a:r>
              <a:rPr lang="en-US" sz="1800" i="0" u="sng" strike="noStrike" cap="none" dirty="0">
                <a:solidFill>
                  <a:schemeClr val="tx1"/>
                </a:solidFill>
                <a:latin typeface="Franklin Gothic"/>
                <a:ea typeface="Franklin Gothic"/>
                <a:cs typeface="Franklin Gothic"/>
                <a:sym typeface="Franklin Gothic"/>
                <a:hlinkClick r:id="rId6">
                  <a:extLst>
                    <a:ext uri="{A12FA001-AC4F-418D-AE19-62706E023703}">
                      <ahyp:hlinkClr xmlns:ahyp="http://schemas.microsoft.com/office/drawing/2018/hyperlinkcolor" val="tx"/>
                    </a:ext>
                  </a:extLst>
                </a:hlinkClick>
              </a:rPr>
              <a:t>ready.gov/kit</a:t>
            </a:r>
            <a:endParaRPr sz="1800" i="0" u="sng" strike="noStrike" cap="none" dirty="0">
              <a:solidFill>
                <a:schemeClr val="tx1"/>
              </a:solidFill>
              <a:latin typeface="Franklin Gothic"/>
              <a:ea typeface="Franklin Gothic"/>
              <a:cs typeface="Franklin Gothic"/>
              <a:sym typeface="Franklin Gothic"/>
            </a:endParaRPr>
          </a:p>
        </p:txBody>
      </p:sp>
      <p:sp>
        <p:nvSpPr>
          <p:cNvPr id="171" name="Google Shape;171;p7"/>
          <p:cNvSpPr txBox="1"/>
          <p:nvPr/>
        </p:nvSpPr>
        <p:spPr>
          <a:xfrm>
            <a:off x="9147279" y="3427757"/>
            <a:ext cx="2876700" cy="2985392"/>
          </a:xfrm>
          <a:prstGeom prst="rect">
            <a:avLst/>
          </a:prstGeom>
          <a:solidFill>
            <a:schemeClr val="lt1"/>
          </a:solidFill>
          <a:ln>
            <a:noFill/>
          </a:ln>
        </p:spPr>
        <p:txBody>
          <a:bodyPr spcFirstLastPara="1" wrap="square" lIns="91425" tIns="45700" rIns="91425" bIns="45700" anchor="t" anchorCtr="0">
            <a:spAutoFit/>
          </a:bodyPr>
          <a:lstStyle/>
          <a:p>
            <a:pPr algn="ctr">
              <a:buSzPts val="2000"/>
            </a:pPr>
            <a:r>
              <a:rPr lang="en-US" sz="2400" b="1" dirty="0" err="1">
                <a:solidFill>
                  <a:schemeClr val="accent6">
                    <a:lumMod val="75000"/>
                  </a:schemeClr>
                </a:solidFill>
                <a:latin typeface="Franklin Gothic Medium" panose="020B0603020102020204" pitchFamily="34" charset="0"/>
                <a:cs typeface="Calibri"/>
                <a:sym typeface="Calibri"/>
              </a:rPr>
              <a:t>Participe</a:t>
            </a:r>
            <a:endParaRPr sz="2400" b="1" dirty="0">
              <a:solidFill>
                <a:schemeClr val="accent6">
                  <a:lumMod val="75000"/>
                </a:schemeClr>
              </a:solidFill>
              <a:latin typeface="Franklin Gothic Medium" panose="020B0603020102020204" pitchFamily="34" charset="0"/>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Ofrézcase</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como</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voluntario</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para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ayudar</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 los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demás</a:t>
            </a:r>
            <a:endParaRPr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Fortalezca</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su</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comunidad</a:t>
            </a:r>
            <a:endParaRPr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a:p>
            <a:pPr marL="342900" marR="0" lvl="0" indent="-342900" algn="l" rtl="0">
              <a:lnSpc>
                <a:spcPct val="100000"/>
              </a:lnSpc>
              <a:spcBef>
                <a:spcPts val="0"/>
              </a:spcBef>
              <a:spcAft>
                <a:spcPts val="0"/>
              </a:spcAft>
              <a:buClr>
                <a:schemeClr val="dk1"/>
              </a:buClr>
              <a:buSzPts val="2000"/>
              <a:buFont typeface="Arial"/>
              <a:buChar char="•"/>
            </a:pP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Para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más</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información</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u="none" strike="noStrike" cap="none" dirty="0" err="1">
                <a:solidFill>
                  <a:schemeClr val="dk1"/>
                </a:solidFill>
                <a:latin typeface="Franklin Gothic Medium" panose="020B0603020102020204" pitchFamily="34" charset="0"/>
                <a:ea typeface="Calibri"/>
                <a:cs typeface="Calibri Light" panose="020F0302020204030204" pitchFamily="34" charset="0"/>
                <a:sym typeface="Calibri"/>
              </a:rPr>
              <a:t>visite</a:t>
            </a:r>
            <a:r>
              <a:rPr lang="en-US" sz="1800" i="0" u="none"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a:t>
            </a:r>
            <a:r>
              <a:rPr lang="en-US"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rPr>
              <a:t> </a:t>
            </a:r>
            <a:r>
              <a:rPr lang="en-US"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hlinkClick r:id="rId7">
                  <a:extLst>
                    <a:ext uri="{A12FA001-AC4F-418D-AE19-62706E023703}">
                      <ahyp:hlinkClr xmlns:ahyp="http://schemas.microsoft.com/office/drawing/2018/hyperlinkcolor" val="tx"/>
                    </a:ext>
                  </a:extLst>
                </a:hlinkClick>
              </a:rPr>
              <a:t>acgov.org/ready/involved</a:t>
            </a:r>
            <a:endParaRPr sz="1800" i="0" strike="noStrike" cap="none" dirty="0">
              <a:solidFill>
                <a:schemeClr val="dk1"/>
              </a:solidFill>
              <a:latin typeface="Franklin Gothic Medium" panose="020B0603020102020204" pitchFamily="34" charset="0"/>
              <a:ea typeface="Calibri"/>
              <a:cs typeface="Calibri Light" panose="020F0302020204030204" pitchFamily="34" charset="0"/>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8"/>
          <p:cNvPicPr preferRelativeResize="0"/>
          <p:nvPr/>
        </p:nvPicPr>
        <p:blipFill rotWithShape="1">
          <a:blip r:embed="rId3">
            <a:alphaModFix/>
          </a:blip>
          <a:srcRect/>
          <a:stretch/>
        </p:blipFill>
        <p:spPr>
          <a:xfrm>
            <a:off x="530163" y="272791"/>
            <a:ext cx="5313566" cy="6000625"/>
          </a:xfrm>
          <a:prstGeom prst="rect">
            <a:avLst/>
          </a:prstGeom>
          <a:noFill/>
          <a:ln>
            <a:noFill/>
          </a:ln>
        </p:spPr>
      </p:pic>
      <p:pic>
        <p:nvPicPr>
          <p:cNvPr id="177" name="Google Shape;177;p8"/>
          <p:cNvPicPr preferRelativeResize="0"/>
          <p:nvPr/>
        </p:nvPicPr>
        <p:blipFill rotWithShape="1">
          <a:blip r:embed="rId4">
            <a:alphaModFix/>
          </a:blip>
          <a:srcRect/>
          <a:stretch/>
        </p:blipFill>
        <p:spPr>
          <a:xfrm>
            <a:off x="6112967" y="786845"/>
            <a:ext cx="5658757" cy="5860076"/>
          </a:xfrm>
          <a:prstGeom prst="rect">
            <a:avLst/>
          </a:prstGeom>
          <a:noFill/>
          <a:ln>
            <a:noFill/>
          </a:ln>
        </p:spPr>
      </p:pic>
      <p:sp>
        <p:nvSpPr>
          <p:cNvPr id="178" name="Google Shape;178;p8"/>
          <p:cNvSpPr txBox="1"/>
          <p:nvPr/>
        </p:nvSpPr>
        <p:spPr>
          <a:xfrm>
            <a:off x="3876372" y="88283"/>
            <a:ext cx="4229708" cy="461665"/>
          </a:xfrm>
          <a:prstGeom prst="rect">
            <a:avLst/>
          </a:prstGeom>
          <a:solidFill>
            <a:srgbClr val="C9C9C9"/>
          </a:solidFill>
          <a:ln>
            <a:noFill/>
          </a:ln>
        </p:spPr>
        <p:txBody>
          <a:bodyPr spcFirstLastPara="1" wrap="square" lIns="91425" tIns="45700" rIns="91425" bIns="45700" anchor="t" anchorCtr="0">
            <a:spAutoFit/>
          </a:bodyPr>
          <a:lstStyle/>
          <a:p>
            <a:pPr marR="0" lvl="0" indent="0">
              <a:lnSpc>
                <a:spcPct val="100000"/>
              </a:lnSpc>
              <a:buClr>
                <a:srgbClr val="000000"/>
              </a:buClr>
              <a:buSzPts val="2400"/>
              <a:buFont typeface="Arial"/>
              <a:buNone/>
            </a:pPr>
            <a:r>
              <a:rPr lang="en-US" sz="2400" u="sng" kern="1200" dirty="0">
                <a:solidFill>
                  <a:srgbClr val="689823"/>
                </a:solidFill>
                <a:highlight>
                  <a:srgbClr val="FFFF00"/>
                </a:highlight>
                <a:latin typeface="Libre Franklin" pitchFamily="2" charset="0"/>
                <a:ea typeface="+mn-ea"/>
                <a:cs typeface="+mn-cs"/>
                <a:sym typeface="Calibri"/>
              </a:rPr>
              <a:t>https://www.ready.gov/kit</a:t>
            </a:r>
            <a:endParaRPr sz="2400" u="sng" kern="1200" dirty="0">
              <a:solidFill>
                <a:srgbClr val="689823"/>
              </a:solidFill>
              <a:highlight>
                <a:srgbClr val="FFFF00"/>
              </a:highlight>
              <a:latin typeface="Libre Franklin" pitchFamily="2" charset="0"/>
              <a:ea typeface="+mn-ea"/>
              <a:cs typeface="+mn-cs"/>
            </a:endParaRPr>
          </a:p>
        </p:txBody>
      </p:sp>
      <p:sp>
        <p:nvSpPr>
          <p:cNvPr id="179" name="Google Shape;179;p8"/>
          <p:cNvSpPr txBox="1"/>
          <p:nvPr/>
        </p:nvSpPr>
        <p:spPr>
          <a:xfrm>
            <a:off x="1413867" y="549948"/>
            <a:ext cx="4665167" cy="1708120"/>
          </a:xfrm>
          <a:prstGeom prst="rect">
            <a:avLst/>
          </a:prstGeom>
          <a:solidFill>
            <a:schemeClr val="lt1"/>
          </a:solidFill>
          <a:ln>
            <a:noFill/>
          </a:ln>
        </p:spPr>
        <p:txBody>
          <a:bodyPr spcFirstLastPara="1" wrap="square" lIns="91425" tIns="45700" rIns="91425" bIns="45700" anchor="t" anchorCtr="0">
            <a:spAutoFit/>
          </a:bodyPr>
          <a:lstStyle/>
          <a:p>
            <a:pPr lvl="0">
              <a:buSzPts val="1800"/>
            </a:pPr>
            <a:r>
              <a:rPr lang="en-US" sz="2000" dirty="0" err="1">
                <a:solidFill>
                  <a:srgbClr val="688424"/>
                </a:solidFill>
                <a:latin typeface="Arial" panose="020B0604020202020204" pitchFamily="34" charset="0"/>
                <a:ea typeface="Calibri"/>
                <a:cs typeface="Arial" panose="020B0604020202020204" pitchFamily="34" charset="0"/>
                <a:sym typeface="Calibri"/>
              </a:rPr>
              <a:t>Artículos</a:t>
            </a:r>
            <a:r>
              <a:rPr lang="en-US" sz="2000" dirty="0">
                <a:solidFill>
                  <a:srgbClr val="688424"/>
                </a:solidFill>
                <a:latin typeface="Arial" panose="020B0604020202020204" pitchFamily="34" charset="0"/>
                <a:ea typeface="Calibri"/>
                <a:cs typeface="Arial" panose="020B0604020202020204" pitchFamily="34" charset="0"/>
                <a:sym typeface="Calibri"/>
              </a:rPr>
              <a:t> </a:t>
            </a:r>
            <a:r>
              <a:rPr lang="en-US" sz="2000" dirty="0" err="1">
                <a:solidFill>
                  <a:srgbClr val="688424"/>
                </a:solidFill>
                <a:latin typeface="Arial" panose="020B0604020202020204" pitchFamily="34" charset="0"/>
                <a:ea typeface="Calibri"/>
                <a:cs typeface="Arial" panose="020B0604020202020204" pitchFamily="34" charset="0"/>
                <a:sym typeface="Calibri"/>
              </a:rPr>
              <a:t>recomendados</a:t>
            </a:r>
            <a:r>
              <a:rPr lang="en-US" sz="2000" dirty="0">
                <a:solidFill>
                  <a:srgbClr val="688424"/>
                </a:solidFill>
                <a:latin typeface="Arial" panose="020B0604020202020204" pitchFamily="34" charset="0"/>
                <a:ea typeface="Calibri"/>
                <a:cs typeface="Arial" panose="020B0604020202020204" pitchFamily="34" charset="0"/>
                <a:sym typeface="Calibri"/>
              </a:rPr>
              <a:t> para </a:t>
            </a:r>
            <a:r>
              <a:rPr lang="en-US" sz="2000" dirty="0" err="1">
                <a:solidFill>
                  <a:srgbClr val="688424"/>
                </a:solidFill>
                <a:latin typeface="Arial" panose="020B0604020202020204" pitchFamily="34" charset="0"/>
                <a:ea typeface="Calibri"/>
                <a:cs typeface="Arial" panose="020B0604020202020204" pitchFamily="34" charset="0"/>
                <a:sym typeface="Calibri"/>
              </a:rPr>
              <a:t>incluir</a:t>
            </a:r>
            <a:r>
              <a:rPr lang="en-US" sz="2000" dirty="0">
                <a:solidFill>
                  <a:srgbClr val="688424"/>
                </a:solidFill>
                <a:latin typeface="Arial" panose="020B0604020202020204" pitchFamily="34" charset="0"/>
                <a:ea typeface="Calibri"/>
                <a:cs typeface="Arial" panose="020B0604020202020204" pitchFamily="34" charset="0"/>
                <a:sym typeface="Calibri"/>
              </a:rPr>
              <a:t> </a:t>
            </a:r>
            <a:r>
              <a:rPr lang="en-US" sz="2000" dirty="0" err="1">
                <a:solidFill>
                  <a:srgbClr val="688424"/>
                </a:solidFill>
                <a:latin typeface="Arial" panose="020B0604020202020204" pitchFamily="34" charset="0"/>
                <a:ea typeface="Calibri"/>
                <a:cs typeface="Arial" panose="020B0604020202020204" pitchFamily="34" charset="0"/>
                <a:sym typeface="Calibri"/>
              </a:rPr>
              <a:t>en</a:t>
            </a:r>
            <a:r>
              <a:rPr lang="en-US" sz="2000" dirty="0">
                <a:solidFill>
                  <a:srgbClr val="688424"/>
                </a:solidFill>
                <a:latin typeface="Arial" panose="020B0604020202020204" pitchFamily="34" charset="0"/>
                <a:ea typeface="Calibri"/>
                <a:cs typeface="Arial" panose="020B0604020202020204" pitchFamily="34" charset="0"/>
                <a:sym typeface="Calibri"/>
              </a:rPr>
              <a:t> un kit </a:t>
            </a:r>
            <a:r>
              <a:rPr lang="en-US" sz="2000" dirty="0" err="1">
                <a:solidFill>
                  <a:srgbClr val="688424"/>
                </a:solidFill>
                <a:latin typeface="Arial" panose="020B0604020202020204" pitchFamily="34" charset="0"/>
                <a:ea typeface="Calibri"/>
                <a:cs typeface="Arial" panose="020B0604020202020204" pitchFamily="34" charset="0"/>
                <a:sym typeface="Calibri"/>
              </a:rPr>
              <a:t>básico</a:t>
            </a:r>
            <a:r>
              <a:rPr lang="en-US" sz="2000" dirty="0">
                <a:solidFill>
                  <a:srgbClr val="688424"/>
                </a:solidFill>
                <a:latin typeface="Arial" panose="020B0604020202020204" pitchFamily="34" charset="0"/>
                <a:ea typeface="Calibri"/>
                <a:cs typeface="Arial" panose="020B0604020202020204" pitchFamily="34" charset="0"/>
                <a:sym typeface="Calibri"/>
              </a:rPr>
              <a:t> de </a:t>
            </a:r>
            <a:r>
              <a:rPr lang="en-US" sz="2000" dirty="0" err="1">
                <a:solidFill>
                  <a:srgbClr val="688424"/>
                </a:solidFill>
                <a:latin typeface="Arial" panose="020B0604020202020204" pitchFamily="34" charset="0"/>
                <a:ea typeface="Calibri"/>
                <a:cs typeface="Arial" panose="020B0604020202020204" pitchFamily="34" charset="0"/>
                <a:sym typeface="Calibri"/>
              </a:rPr>
              <a:t>suministros</a:t>
            </a:r>
            <a:r>
              <a:rPr lang="en-US" sz="2000" dirty="0">
                <a:solidFill>
                  <a:srgbClr val="688424"/>
                </a:solidFill>
                <a:latin typeface="Arial" panose="020B0604020202020204" pitchFamily="34" charset="0"/>
                <a:ea typeface="Calibri"/>
                <a:cs typeface="Arial" panose="020B0604020202020204" pitchFamily="34" charset="0"/>
                <a:sym typeface="Calibri"/>
              </a:rPr>
              <a:t> de </a:t>
            </a:r>
            <a:r>
              <a:rPr lang="en-US" sz="2000" dirty="0" err="1">
                <a:solidFill>
                  <a:srgbClr val="688424"/>
                </a:solidFill>
                <a:latin typeface="Arial" panose="020B0604020202020204" pitchFamily="34" charset="0"/>
                <a:ea typeface="Calibri"/>
                <a:cs typeface="Arial" panose="020B0604020202020204" pitchFamily="34" charset="0"/>
                <a:sym typeface="Calibri"/>
              </a:rPr>
              <a:t>emergencia</a:t>
            </a: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spcAft>
                <a:spcPts val="0"/>
              </a:spcAft>
              <a:buClr>
                <a:srgbClr val="000000"/>
              </a:buClr>
              <a:buSzPts val="1400"/>
              <a:buFont typeface="Arial"/>
              <a:buNone/>
            </a:pP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Aft>
                <a:spcPts val="0"/>
              </a:spcAft>
              <a:buClr>
                <a:srgbClr val="000000"/>
              </a:buClr>
              <a:buSzPts val="14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Agua y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alimentos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no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perecederos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para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varios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días</a:t>
            </a:r>
            <a:endParaRPr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Aft>
                <a:spcPts val="0"/>
              </a:spcAft>
              <a:buClr>
                <a:srgbClr val="000000"/>
              </a:buClr>
              <a:buSzPts val="7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2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180" name="Google Shape;180;p8"/>
          <p:cNvSpPr txBox="1"/>
          <p:nvPr/>
        </p:nvSpPr>
        <p:spPr>
          <a:xfrm>
            <a:off x="6651443" y="669887"/>
            <a:ext cx="5363763" cy="1269538"/>
          </a:xfrm>
          <a:prstGeom prst="rect">
            <a:avLst/>
          </a:prstGeom>
          <a:solidFill>
            <a:schemeClr val="lt1"/>
          </a:solidFill>
          <a:ln>
            <a:noFill/>
          </a:ln>
        </p:spPr>
        <p:txBody>
          <a:bodyPr spcFirstLastPara="1" wrap="square" lIns="91425" tIns="45700" rIns="91425" bIns="45700" anchor="t" anchorCtr="0">
            <a:spAutoFit/>
          </a:bodyPr>
          <a:lstStyle/>
          <a:p>
            <a:pPr marL="0" indent="0">
              <a:buSzPts val="1800"/>
              <a:buFont typeface="Arial"/>
              <a:buNone/>
            </a:pPr>
            <a:r>
              <a:rPr lang="en-US" sz="2000" dirty="0" err="1">
                <a:solidFill>
                  <a:srgbClr val="688424"/>
                </a:solidFill>
                <a:latin typeface="Arial" panose="020B0604020202020204" pitchFamily="34" charset="0"/>
                <a:cs typeface="Arial" panose="020B0604020202020204" pitchFamily="34" charset="0"/>
                <a:sym typeface="Calibri"/>
              </a:rPr>
              <a:t>Otros</a:t>
            </a:r>
            <a:r>
              <a:rPr lang="en-US" sz="2000" dirty="0">
                <a:solidFill>
                  <a:srgbClr val="688424"/>
                </a:solidFill>
                <a:latin typeface="Arial" panose="020B0604020202020204" pitchFamily="34" charset="0"/>
                <a:cs typeface="Arial" panose="020B0604020202020204" pitchFamily="34" charset="0"/>
                <a:sym typeface="Calibri"/>
              </a:rPr>
              <a:t> </a:t>
            </a:r>
            <a:r>
              <a:rPr lang="en-US" sz="2000" dirty="0" err="1">
                <a:solidFill>
                  <a:srgbClr val="688424"/>
                </a:solidFill>
                <a:latin typeface="Arial" panose="020B0604020202020204" pitchFamily="34" charset="0"/>
                <a:cs typeface="Arial" panose="020B0604020202020204" pitchFamily="34" charset="0"/>
                <a:sym typeface="Calibri"/>
              </a:rPr>
              <a:t>artículos</a:t>
            </a:r>
            <a:r>
              <a:rPr lang="en-US" sz="2000" dirty="0">
                <a:solidFill>
                  <a:srgbClr val="688424"/>
                </a:solidFill>
                <a:latin typeface="Arial" panose="020B0604020202020204" pitchFamily="34" charset="0"/>
                <a:cs typeface="Arial" panose="020B0604020202020204" pitchFamily="34" charset="0"/>
                <a:sym typeface="Calibri"/>
              </a:rPr>
              <a:t> que </a:t>
            </a:r>
            <a:r>
              <a:rPr lang="en-US" sz="2000" dirty="0" err="1">
                <a:solidFill>
                  <a:srgbClr val="688424"/>
                </a:solidFill>
                <a:latin typeface="Arial" panose="020B0604020202020204" pitchFamily="34" charset="0"/>
                <a:cs typeface="Arial" panose="020B0604020202020204" pitchFamily="34" charset="0"/>
                <a:sym typeface="Calibri"/>
              </a:rPr>
              <a:t>conviene</a:t>
            </a:r>
            <a:r>
              <a:rPr lang="en-US" sz="2000" dirty="0">
                <a:solidFill>
                  <a:srgbClr val="688424"/>
                </a:solidFill>
                <a:latin typeface="Arial" panose="020B0604020202020204" pitchFamily="34" charset="0"/>
                <a:cs typeface="Arial" panose="020B0604020202020204" pitchFamily="34" charset="0"/>
                <a:sym typeface="Calibri"/>
              </a:rPr>
              <a:t> </a:t>
            </a:r>
            <a:r>
              <a:rPr lang="en-US" sz="2000" dirty="0" err="1">
                <a:solidFill>
                  <a:srgbClr val="688424"/>
                </a:solidFill>
                <a:latin typeface="Arial" panose="020B0604020202020204" pitchFamily="34" charset="0"/>
                <a:cs typeface="Arial" panose="020B0604020202020204" pitchFamily="34" charset="0"/>
                <a:sym typeface="Calibri"/>
              </a:rPr>
              <a:t>añadir</a:t>
            </a:r>
            <a:r>
              <a:rPr lang="en-US" sz="2000" dirty="0">
                <a:solidFill>
                  <a:srgbClr val="688424"/>
                </a:solidFill>
                <a:latin typeface="Arial" panose="020B0604020202020204" pitchFamily="34" charset="0"/>
                <a:cs typeface="Arial" panose="020B0604020202020204" pitchFamily="34" charset="0"/>
                <a:sym typeface="Calibri"/>
              </a:rPr>
              <a:t> al kit de </a:t>
            </a:r>
            <a:r>
              <a:rPr lang="en-US" sz="2000" dirty="0" err="1">
                <a:solidFill>
                  <a:srgbClr val="688424"/>
                </a:solidFill>
                <a:latin typeface="Arial" panose="020B0604020202020204" pitchFamily="34" charset="0"/>
                <a:cs typeface="Arial" panose="020B0604020202020204" pitchFamily="34" charset="0"/>
                <a:sym typeface="Calibri"/>
              </a:rPr>
              <a:t>emergencia</a:t>
            </a:r>
            <a:endParaRPr sz="2000" dirty="0">
              <a:solidFill>
                <a:srgbClr val="688424"/>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Medicamentos</a:t>
            </a:r>
            <a:r>
              <a:rPr lang="en-US" sz="1050" dirty="0">
                <a:solidFill>
                  <a:schemeClr val="dk1"/>
                </a:solidFill>
                <a:latin typeface="Arial" panose="020B0604020202020204" pitchFamily="34" charset="0"/>
                <a:cs typeface="Arial" panose="020B0604020202020204" pitchFamily="34" charset="0"/>
                <a:sym typeface="Calibri"/>
              </a:rPr>
              <a:t> </a:t>
            </a:r>
            <a:r>
              <a:rPr lang="en-US" sz="1050" dirty="0" err="1">
                <a:solidFill>
                  <a:schemeClr val="dk1"/>
                </a:solidFill>
                <a:latin typeface="Arial" panose="020B0604020202020204" pitchFamily="34" charset="0"/>
                <a:cs typeface="Arial" panose="020B0604020202020204" pitchFamily="34" charset="0"/>
                <a:sym typeface="Calibri"/>
              </a:rPr>
              <a:t>recetados</a:t>
            </a:r>
            <a:r>
              <a:rPr lang="en-US" sz="1050" dirty="0">
                <a:solidFill>
                  <a:schemeClr val="dk1"/>
                </a:solidFill>
                <a:latin typeface="Arial" panose="020B0604020202020204" pitchFamily="34" charset="0"/>
                <a:cs typeface="Arial" panose="020B0604020202020204" pitchFamily="34" charset="0"/>
                <a:sym typeface="Calibri"/>
              </a:rPr>
              <a:t> y </a:t>
            </a:r>
            <a:r>
              <a:rPr lang="en-US" sz="1050" dirty="0" err="1">
                <a:solidFill>
                  <a:schemeClr val="dk1"/>
                </a:solidFill>
                <a:latin typeface="Arial" panose="020B0604020202020204" pitchFamily="34" charset="0"/>
                <a:cs typeface="Arial" panose="020B0604020202020204" pitchFamily="34" charset="0"/>
                <a:sym typeface="Calibri"/>
              </a:rPr>
              <a:t>lentes</a:t>
            </a:r>
            <a:endParaRPr sz="1050" dirty="0">
              <a:solidFill>
                <a:schemeClr val="dk1"/>
              </a:solidFill>
              <a:latin typeface="Arial" panose="020B0604020202020204" pitchFamily="34" charset="0"/>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CB9560E-A699-404D-70E4-72BEB770E267}"/>
              </a:ext>
            </a:extLst>
          </p:cNvPr>
          <p:cNvSpPr txBox="1"/>
          <p:nvPr/>
        </p:nvSpPr>
        <p:spPr>
          <a:xfrm>
            <a:off x="1413867" y="2146404"/>
            <a:ext cx="4250453" cy="492443"/>
          </a:xfrm>
          <a:prstGeom prst="rect">
            <a:avLst/>
          </a:prstGeom>
          <a:solidFill>
            <a:schemeClr val="bg1"/>
          </a:solidFill>
        </p:spPr>
        <p:txBody>
          <a:bodyPr wrap="square" rtlCol="0">
            <a:spAutoFit/>
          </a:bodyPr>
          <a:lstStyle/>
          <a:p>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Batería o cargador adicional para el teléfono móvil</a:t>
            </a:r>
          </a:p>
          <a:p>
            <a:endParaRPr lang="en-US" dirty="0"/>
          </a:p>
        </p:txBody>
      </p:sp>
      <p:sp>
        <p:nvSpPr>
          <p:cNvPr id="4" name="TextBox 3">
            <a:extLst>
              <a:ext uri="{FF2B5EF4-FFF2-40B4-BE49-F238E27FC236}">
                <a16:creationId xmlns:a16="http://schemas.microsoft.com/office/drawing/2014/main" id="{40769927-38EF-4AF1-6CF2-A73D536B5C2A}"/>
              </a:ext>
            </a:extLst>
          </p:cNvPr>
          <p:cNvSpPr txBox="1"/>
          <p:nvPr/>
        </p:nvSpPr>
        <p:spPr>
          <a:xfrm>
            <a:off x="1413866" y="2488900"/>
            <a:ext cx="4250453" cy="461665"/>
          </a:xfrm>
          <a:prstGeom prst="rect">
            <a:avLst/>
          </a:prstGeom>
          <a:solidFill>
            <a:schemeClr val="bg1"/>
          </a:solidFill>
        </p:spPr>
        <p:txBody>
          <a:bodyPr wrap="square" rtlCol="0">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Radio a </a:t>
            </a:r>
            <a:r>
              <a:rPr lang="es-ES" sz="1200" dirty="0">
                <a:solidFill>
                  <a:schemeClr val="dk1"/>
                </a:solidFill>
                <a:latin typeface="Arial" panose="020B0604020202020204" pitchFamily="34" charset="0"/>
                <a:ea typeface="Calibri"/>
                <a:cs typeface="Arial" panose="020B0604020202020204" pitchFamily="34" charset="0"/>
                <a:sym typeface="Calibri"/>
              </a:rPr>
              <a:t>batería</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o de manivela que pueda recibir alertas de tono de la radio meteorológica NOAA y </a:t>
            </a:r>
            <a:r>
              <a:rPr lang="es-ES" sz="1200" dirty="0">
                <a:solidFill>
                  <a:schemeClr val="dk1"/>
                </a:solidFill>
                <a:latin typeface="Arial" panose="020B0604020202020204" pitchFamily="34" charset="0"/>
                <a:ea typeface="Calibri"/>
                <a:cs typeface="Arial" panose="020B0604020202020204" pitchFamily="34" charset="0"/>
                <a:sym typeface="Calibri"/>
              </a:rPr>
              <a:t>baterías de respaldo</a:t>
            </a:r>
            <a:endParaRPr lang="es-ES" sz="12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671C0A3D-A0E4-C0A5-DDEA-3E1F3FD71106}"/>
              </a:ext>
            </a:extLst>
          </p:cNvPr>
          <p:cNvSpPr txBox="1"/>
          <p:nvPr/>
        </p:nvSpPr>
        <p:spPr>
          <a:xfrm>
            <a:off x="1424547" y="2996105"/>
            <a:ext cx="4402215" cy="276999"/>
          </a:xfrm>
          <a:prstGeom prst="rect">
            <a:avLst/>
          </a:prstGeom>
          <a:solidFill>
            <a:schemeClr val="bg1"/>
          </a:solidFill>
        </p:spPr>
        <p:txBody>
          <a:bodyPr wrap="square">
            <a:spAutoFit/>
          </a:bodyPr>
          <a:lstStyle/>
          <a:p>
            <a:pPr marL="0" marR="0" lvl="0" indent="0" algn="l" rtl="0">
              <a:spcAft>
                <a:spcPts val="0"/>
              </a:spcAft>
              <a:buClr>
                <a:srgbClr val="000000"/>
              </a:buClr>
              <a:buSzPts val="6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Linterna y </a:t>
            </a:r>
            <a:r>
              <a:rPr lang="es-ES" sz="1200" dirty="0">
                <a:solidFill>
                  <a:schemeClr val="dk1"/>
                </a:solidFill>
                <a:latin typeface="Arial" panose="020B0604020202020204" pitchFamily="34" charset="0"/>
                <a:ea typeface="Calibri"/>
                <a:cs typeface="Arial" panose="020B0604020202020204" pitchFamily="34" charset="0"/>
                <a:sym typeface="Calibri"/>
              </a:rPr>
              <a:t>baterías</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de repuesto</a:t>
            </a:r>
          </a:p>
        </p:txBody>
      </p:sp>
      <p:sp>
        <p:nvSpPr>
          <p:cNvPr id="7" name="TextBox 6">
            <a:extLst>
              <a:ext uri="{FF2B5EF4-FFF2-40B4-BE49-F238E27FC236}">
                <a16:creationId xmlns:a16="http://schemas.microsoft.com/office/drawing/2014/main" id="{BF59D4A3-F13E-0024-2832-EBCF1E7D0D08}"/>
              </a:ext>
            </a:extLst>
          </p:cNvPr>
          <p:cNvSpPr txBox="1"/>
          <p:nvPr/>
        </p:nvSpPr>
        <p:spPr>
          <a:xfrm>
            <a:off x="1413866" y="3337826"/>
            <a:ext cx="4402215" cy="276999"/>
          </a:xfrm>
          <a:prstGeom prst="rect">
            <a:avLst/>
          </a:prstGeom>
          <a:solidFill>
            <a:schemeClr val="bg1"/>
          </a:solidFill>
        </p:spPr>
        <p:txBody>
          <a:bodyPr wrap="square">
            <a:spAutoFit/>
          </a:bodyPr>
          <a:lstStyle/>
          <a:p>
            <a:pPr marL="0" marR="0" lvl="0" indent="0" algn="l" rtl="0">
              <a:spcAft>
                <a:spcPts val="0"/>
              </a:spcAft>
              <a:buClr>
                <a:srgbClr val="000000"/>
              </a:buClr>
              <a:buSzPts val="700"/>
              <a:buFont typeface="Arial"/>
              <a:buNone/>
            </a:pPr>
            <a:r>
              <a:rPr lang="en-US" sz="1200" dirty="0">
                <a:solidFill>
                  <a:schemeClr val="dk1"/>
                </a:solidFill>
                <a:latin typeface="Arial" panose="020B0604020202020204" pitchFamily="34" charset="0"/>
                <a:ea typeface="Calibri"/>
                <a:cs typeface="Arial" panose="020B0604020202020204" pitchFamily="34" charset="0"/>
                <a:sym typeface="Calibri"/>
              </a:rPr>
              <a:t>Kit</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primeros</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auxilios</a:t>
            </a: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9" name="TextBox 8">
            <a:extLst>
              <a:ext uri="{FF2B5EF4-FFF2-40B4-BE49-F238E27FC236}">
                <a16:creationId xmlns:a16="http://schemas.microsoft.com/office/drawing/2014/main" id="{DE8A421B-D4DA-80DB-8A13-46E08DB6ABC2}"/>
              </a:ext>
            </a:extLst>
          </p:cNvPr>
          <p:cNvSpPr txBox="1"/>
          <p:nvPr/>
        </p:nvSpPr>
        <p:spPr>
          <a:xfrm>
            <a:off x="1413866" y="3670960"/>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Silbato</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para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pedir</a:t>
            </a: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200" b="0" i="0" u="none" strike="noStrike" cap="none" dirty="0" err="1">
                <a:solidFill>
                  <a:schemeClr val="dk1"/>
                </a:solidFill>
                <a:latin typeface="Arial" panose="020B0604020202020204" pitchFamily="34" charset="0"/>
                <a:ea typeface="Calibri"/>
                <a:cs typeface="Arial" panose="020B0604020202020204" pitchFamily="34" charset="0"/>
                <a:sym typeface="Calibri"/>
              </a:rPr>
              <a:t>ayuda</a:t>
            </a:r>
            <a:endPar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0" name="TextBox 9">
            <a:extLst>
              <a:ext uri="{FF2B5EF4-FFF2-40B4-BE49-F238E27FC236}">
                <a16:creationId xmlns:a16="http://schemas.microsoft.com/office/drawing/2014/main" id="{E886FC2B-DB6D-D1C3-4A37-F882C14B3BD8}"/>
              </a:ext>
            </a:extLst>
          </p:cNvPr>
          <p:cNvSpPr txBox="1"/>
          <p:nvPr/>
        </p:nvSpPr>
        <p:spPr>
          <a:xfrm>
            <a:off x="1424547" y="4004470"/>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Máscara antipolvo para filtrar el aire contaminado y láminas de plástico y cinta aislante para refugiarse en el lugar.</a:t>
            </a:r>
          </a:p>
        </p:txBody>
      </p:sp>
      <p:sp>
        <p:nvSpPr>
          <p:cNvPr id="11" name="TextBox 10">
            <a:extLst>
              <a:ext uri="{FF2B5EF4-FFF2-40B4-BE49-F238E27FC236}">
                <a16:creationId xmlns:a16="http://schemas.microsoft.com/office/drawing/2014/main" id="{948E7360-6D90-6598-8132-51E42ACBBE33}"/>
              </a:ext>
            </a:extLst>
          </p:cNvPr>
          <p:cNvSpPr txBox="1"/>
          <p:nvPr/>
        </p:nvSpPr>
        <p:spPr>
          <a:xfrm>
            <a:off x="1413866" y="4479258"/>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Toallitas húmedas, bolsas de basura y bridas de plástico para la higiene personal</a:t>
            </a:r>
          </a:p>
        </p:txBody>
      </p:sp>
      <p:sp>
        <p:nvSpPr>
          <p:cNvPr id="12" name="TextBox 11">
            <a:extLst>
              <a:ext uri="{FF2B5EF4-FFF2-40B4-BE49-F238E27FC236}">
                <a16:creationId xmlns:a16="http://schemas.microsoft.com/office/drawing/2014/main" id="{1E1FB7E6-9666-7882-5FA6-F23CD7132300}"/>
              </a:ext>
            </a:extLst>
          </p:cNvPr>
          <p:cNvSpPr txBox="1"/>
          <p:nvPr/>
        </p:nvSpPr>
        <p:spPr>
          <a:xfrm>
            <a:off x="1424547" y="4997434"/>
            <a:ext cx="4775440" cy="461665"/>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Toallitas húmedas, bolsas de basura y bridas de plástico para la higiene personal</a:t>
            </a:r>
          </a:p>
        </p:txBody>
      </p:sp>
      <p:pic>
        <p:nvPicPr>
          <p:cNvPr id="13" name="Google Shape;176;p8">
            <a:extLst>
              <a:ext uri="{FF2B5EF4-FFF2-40B4-BE49-F238E27FC236}">
                <a16:creationId xmlns:a16="http://schemas.microsoft.com/office/drawing/2014/main" id="{D7D21580-6FAA-19C1-1711-C49A1EAB6EF4}"/>
              </a:ext>
            </a:extLst>
          </p:cNvPr>
          <p:cNvPicPr preferRelativeResize="0"/>
          <p:nvPr/>
        </p:nvPicPr>
        <p:blipFill rotWithShape="1">
          <a:blip r:embed="rId3">
            <a:alphaModFix/>
          </a:blip>
          <a:srcRect t="84116" r="83932"/>
          <a:stretch/>
        </p:blipFill>
        <p:spPr>
          <a:xfrm>
            <a:off x="535568" y="5454848"/>
            <a:ext cx="853781" cy="953126"/>
          </a:xfrm>
          <a:prstGeom prst="rect">
            <a:avLst/>
          </a:prstGeom>
          <a:noFill/>
          <a:ln>
            <a:noFill/>
          </a:ln>
        </p:spPr>
      </p:pic>
      <p:sp>
        <p:nvSpPr>
          <p:cNvPr id="14" name="Rectangle 13">
            <a:extLst>
              <a:ext uri="{FF2B5EF4-FFF2-40B4-BE49-F238E27FC236}">
                <a16:creationId xmlns:a16="http://schemas.microsoft.com/office/drawing/2014/main" id="{6CBD083C-8893-718C-49E2-ABE3F6CCFA3E}"/>
              </a:ext>
            </a:extLst>
          </p:cNvPr>
          <p:cNvSpPr/>
          <p:nvPr/>
        </p:nvSpPr>
        <p:spPr>
          <a:xfrm>
            <a:off x="597111" y="5314950"/>
            <a:ext cx="786245" cy="144149"/>
          </a:xfrm>
          <a:prstGeom prst="rect">
            <a:avLst/>
          </a:prstGeom>
          <a:solidFill>
            <a:srgbClr val="E3EBDA"/>
          </a:solidFill>
          <a:ln>
            <a:solidFill>
              <a:srgbClr val="E3EB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4FFFCF-3DCA-7E68-9404-694B36BB9F0D}"/>
              </a:ext>
            </a:extLst>
          </p:cNvPr>
          <p:cNvSpPr txBox="1"/>
          <p:nvPr/>
        </p:nvSpPr>
        <p:spPr>
          <a:xfrm>
            <a:off x="1424547" y="5488829"/>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Abrelatas (</a:t>
            </a:r>
            <a:r>
              <a:rPr lang="es-ES" sz="1200" dirty="0">
                <a:solidFill>
                  <a:schemeClr val="dk1"/>
                </a:solidFill>
                <a:latin typeface="Arial" panose="020B0604020202020204" pitchFamily="34" charset="0"/>
                <a:ea typeface="Calibri"/>
                <a:cs typeface="Arial" panose="020B0604020202020204" pitchFamily="34" charset="0"/>
                <a:sym typeface="Calibri"/>
              </a:rPr>
              <a:t>si el kit contiene</a:t>
            </a:r>
            <a:r>
              <a:rPr lang="es-ES" sz="1200" b="0" i="0" u="none" strike="noStrike" cap="none" dirty="0">
                <a:solidFill>
                  <a:schemeClr val="dk1"/>
                </a:solidFill>
                <a:latin typeface="Arial" panose="020B0604020202020204" pitchFamily="34" charset="0"/>
                <a:ea typeface="Calibri"/>
                <a:cs typeface="Arial" panose="020B0604020202020204" pitchFamily="34" charset="0"/>
                <a:sym typeface="Calibri"/>
              </a:rPr>
              <a:t> alimentos enlatados)</a:t>
            </a:r>
          </a:p>
        </p:txBody>
      </p:sp>
      <p:sp>
        <p:nvSpPr>
          <p:cNvPr id="16" name="TextBox 15">
            <a:extLst>
              <a:ext uri="{FF2B5EF4-FFF2-40B4-BE49-F238E27FC236}">
                <a16:creationId xmlns:a16="http://schemas.microsoft.com/office/drawing/2014/main" id="{C244E9E1-1294-37E4-8070-FE175303B83D}"/>
              </a:ext>
            </a:extLst>
          </p:cNvPr>
          <p:cNvSpPr txBox="1"/>
          <p:nvPr/>
        </p:nvSpPr>
        <p:spPr>
          <a:xfrm>
            <a:off x="1413866" y="5792912"/>
            <a:ext cx="4775440" cy="276999"/>
          </a:xfrm>
          <a:prstGeom prst="rect">
            <a:avLst/>
          </a:prstGeom>
          <a:solidFill>
            <a:schemeClr val="bg1"/>
          </a:solidFill>
        </p:spPr>
        <p:txBody>
          <a:bodyPr wrap="square">
            <a:spAutoFit/>
          </a:bodyPr>
          <a:lstStyle/>
          <a:p>
            <a:pPr marL="0" marR="0" lvl="0" indent="0" algn="l" rtl="0">
              <a:spcAft>
                <a:spcPts val="0"/>
              </a:spcAft>
              <a:buClr>
                <a:srgbClr val="000000"/>
              </a:buClr>
              <a:buSzPts val="1400"/>
              <a:buFont typeface="Arial"/>
              <a:buNone/>
            </a:pPr>
            <a:r>
              <a:rPr lang="en-US" sz="1200" b="0" i="0" u="none" strike="noStrike" cap="none" dirty="0">
                <a:solidFill>
                  <a:schemeClr val="dk1"/>
                </a:solidFill>
                <a:latin typeface="Arial" panose="020B0604020202020204" pitchFamily="34" charset="0"/>
                <a:ea typeface="Calibri"/>
                <a:cs typeface="Arial" panose="020B0604020202020204" pitchFamily="34" charset="0"/>
                <a:sym typeface="Calibri"/>
              </a:rPr>
              <a:t>Mapa local</a:t>
            </a:r>
          </a:p>
        </p:txBody>
      </p:sp>
      <p:sp>
        <p:nvSpPr>
          <p:cNvPr id="17" name="Rectangle 16">
            <a:extLst>
              <a:ext uri="{FF2B5EF4-FFF2-40B4-BE49-F238E27FC236}">
                <a16:creationId xmlns:a16="http://schemas.microsoft.com/office/drawing/2014/main" id="{44CECED8-3B9B-6BC9-6B88-E2D27D62BBDA}"/>
              </a:ext>
            </a:extLst>
          </p:cNvPr>
          <p:cNvSpPr/>
          <p:nvPr/>
        </p:nvSpPr>
        <p:spPr>
          <a:xfrm>
            <a:off x="1424546" y="5698522"/>
            <a:ext cx="1240722" cy="1441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E506AAB-9873-3405-66B0-B3A5D9229CB3}"/>
              </a:ext>
            </a:extLst>
          </p:cNvPr>
          <p:cNvSpPr/>
          <p:nvPr/>
        </p:nvSpPr>
        <p:spPr>
          <a:xfrm>
            <a:off x="1424545" y="5459099"/>
            <a:ext cx="3343397" cy="682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E6869C3-A8B9-F8BA-F92D-9100C9EBC444}"/>
              </a:ext>
            </a:extLst>
          </p:cNvPr>
          <p:cNvSpPr txBox="1"/>
          <p:nvPr/>
        </p:nvSpPr>
        <p:spPr>
          <a:xfrm>
            <a:off x="6651443" y="1779384"/>
            <a:ext cx="4775440"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Preparados para lactantes y pañales</a:t>
            </a:r>
          </a:p>
        </p:txBody>
      </p:sp>
      <p:sp>
        <p:nvSpPr>
          <p:cNvPr id="21" name="TextBox 20">
            <a:extLst>
              <a:ext uri="{FF2B5EF4-FFF2-40B4-BE49-F238E27FC236}">
                <a16:creationId xmlns:a16="http://schemas.microsoft.com/office/drawing/2014/main" id="{E1B3C721-ADDB-2584-53A3-475C3A0E0CEC}"/>
              </a:ext>
            </a:extLst>
          </p:cNvPr>
          <p:cNvSpPr txBox="1"/>
          <p:nvPr/>
        </p:nvSpPr>
        <p:spPr>
          <a:xfrm>
            <a:off x="6651443" y="2056383"/>
            <a:ext cx="4775440"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Comida, agua y suministros para su mascota</a:t>
            </a:r>
          </a:p>
        </p:txBody>
      </p:sp>
      <p:sp>
        <p:nvSpPr>
          <p:cNvPr id="22" name="TextBox 21">
            <a:extLst>
              <a:ext uri="{FF2B5EF4-FFF2-40B4-BE49-F238E27FC236}">
                <a16:creationId xmlns:a16="http://schemas.microsoft.com/office/drawing/2014/main" id="{CFCBBABA-63AD-87C1-CC6B-527A83698DFB}"/>
              </a:ext>
            </a:extLst>
          </p:cNvPr>
          <p:cNvSpPr txBox="1"/>
          <p:nvPr/>
        </p:nvSpPr>
        <p:spPr>
          <a:xfrm>
            <a:off x="6651443" y="2337385"/>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Documentos familiares importantes, como copias de pólizas de seguro, documentos de identidad y registros de cuentas bancarias, en un contenedor impermeable.</a:t>
            </a:r>
          </a:p>
        </p:txBody>
      </p:sp>
      <p:sp>
        <p:nvSpPr>
          <p:cNvPr id="23" name="TextBox 22">
            <a:extLst>
              <a:ext uri="{FF2B5EF4-FFF2-40B4-BE49-F238E27FC236}">
                <a16:creationId xmlns:a16="http://schemas.microsoft.com/office/drawing/2014/main" id="{3BC70949-3D15-10A0-D0D9-04F05BCFE096}"/>
              </a:ext>
            </a:extLst>
          </p:cNvPr>
          <p:cNvSpPr txBox="1"/>
          <p:nvPr/>
        </p:nvSpPr>
        <p:spPr>
          <a:xfrm>
            <a:off x="6677200" y="2769121"/>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Dinero en efectivo y cambio</a:t>
            </a:r>
          </a:p>
        </p:txBody>
      </p:sp>
      <p:sp>
        <p:nvSpPr>
          <p:cNvPr id="24" name="TextBox 23">
            <a:extLst>
              <a:ext uri="{FF2B5EF4-FFF2-40B4-BE49-F238E27FC236}">
                <a16:creationId xmlns:a16="http://schemas.microsoft.com/office/drawing/2014/main" id="{EFD31FCD-4116-EF34-B81F-66985D4D50A3}"/>
              </a:ext>
            </a:extLst>
          </p:cNvPr>
          <p:cNvSpPr txBox="1"/>
          <p:nvPr/>
        </p:nvSpPr>
        <p:spPr>
          <a:xfrm>
            <a:off x="6677200" y="3023037"/>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Material de referencia para emergencias, como un libro de primeros auxilios e información de </a:t>
            </a:r>
            <a:r>
              <a:rPr lang="es-ES" sz="1050" dirty="0">
                <a:hlinkClick r:id="rId5"/>
              </a:rPr>
              <a:t>www.ready.gov</a:t>
            </a:r>
            <a:r>
              <a:rPr lang="es-ES" sz="1050" dirty="0"/>
              <a:t> </a:t>
            </a:r>
            <a:endParaRPr lang="es-ES" sz="1050" kern="1200" dirty="0">
              <a:sym typeface="Calibri"/>
            </a:endParaRPr>
          </a:p>
        </p:txBody>
      </p:sp>
      <p:sp>
        <p:nvSpPr>
          <p:cNvPr id="25" name="TextBox 24">
            <a:extLst>
              <a:ext uri="{FF2B5EF4-FFF2-40B4-BE49-F238E27FC236}">
                <a16:creationId xmlns:a16="http://schemas.microsoft.com/office/drawing/2014/main" id="{E1868932-0017-8F1B-74E6-651E783EBD4E}"/>
              </a:ext>
            </a:extLst>
          </p:cNvPr>
          <p:cNvSpPr txBox="1"/>
          <p:nvPr/>
        </p:nvSpPr>
        <p:spPr>
          <a:xfrm>
            <a:off x="6677200" y="3463211"/>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Bolsa de dormir o manta caliente para cada persona. Considere ropa de cama adicional si vive en un clima frío. </a:t>
            </a:r>
          </a:p>
        </p:txBody>
      </p:sp>
      <p:sp>
        <p:nvSpPr>
          <p:cNvPr id="26" name="TextBox 25">
            <a:extLst>
              <a:ext uri="{FF2B5EF4-FFF2-40B4-BE49-F238E27FC236}">
                <a16:creationId xmlns:a16="http://schemas.microsoft.com/office/drawing/2014/main" id="{E5092985-7C36-EC7C-4A81-2FB8FDDD9221}"/>
              </a:ext>
            </a:extLst>
          </p:cNvPr>
          <p:cNvSpPr txBox="1"/>
          <p:nvPr/>
        </p:nvSpPr>
        <p:spPr>
          <a:xfrm>
            <a:off x="6677200" y="3891667"/>
            <a:ext cx="5363762" cy="415498"/>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Una muda completa de ropa que incluya una camisa de manga larga, pantalones largos y calzado resistente. Considere ropa adicional si vive en un clima frío. </a:t>
            </a:r>
          </a:p>
        </p:txBody>
      </p:sp>
      <p:sp>
        <p:nvSpPr>
          <p:cNvPr id="27" name="Rectangle 26">
            <a:extLst>
              <a:ext uri="{FF2B5EF4-FFF2-40B4-BE49-F238E27FC236}">
                <a16:creationId xmlns:a16="http://schemas.microsoft.com/office/drawing/2014/main" id="{ED270ED7-9EF0-43D5-B517-A25514D9F596}"/>
              </a:ext>
            </a:extLst>
          </p:cNvPr>
          <p:cNvSpPr/>
          <p:nvPr/>
        </p:nvSpPr>
        <p:spPr>
          <a:xfrm>
            <a:off x="6764220" y="4273051"/>
            <a:ext cx="3343397" cy="1077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5F60857-6A9C-CE4C-85D7-B2F00F5FAA84}"/>
              </a:ext>
            </a:extLst>
          </p:cNvPr>
          <p:cNvSpPr txBox="1"/>
          <p:nvPr/>
        </p:nvSpPr>
        <p:spPr>
          <a:xfrm>
            <a:off x="6651443" y="4466135"/>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Extintor</a:t>
            </a:r>
            <a:r>
              <a:rPr lang="en-US" sz="1050" dirty="0">
                <a:solidFill>
                  <a:schemeClr val="dk1"/>
                </a:solidFill>
                <a:latin typeface="Arial" panose="020B0604020202020204" pitchFamily="34" charset="0"/>
                <a:cs typeface="Arial" panose="020B0604020202020204" pitchFamily="34" charset="0"/>
                <a:sym typeface="Calibri"/>
              </a:rPr>
              <a:t> de </a:t>
            </a:r>
            <a:r>
              <a:rPr lang="en-US" sz="1050" dirty="0" err="1">
                <a:solidFill>
                  <a:schemeClr val="dk1"/>
                </a:solidFill>
                <a:latin typeface="Arial" panose="020B0604020202020204" pitchFamily="34" charset="0"/>
                <a:cs typeface="Arial" panose="020B0604020202020204" pitchFamily="34" charset="0"/>
                <a:sym typeface="Calibri"/>
              </a:rPr>
              <a:t>incendios</a:t>
            </a:r>
            <a:endParaRPr lang="en-US" sz="1050" dirty="0">
              <a:solidFill>
                <a:schemeClr val="dk1"/>
              </a:solidFill>
              <a:latin typeface="Arial" panose="020B0604020202020204" pitchFamily="34" charset="0"/>
              <a:cs typeface="Arial" panose="020B0604020202020204" pitchFamily="34" charset="0"/>
              <a:sym typeface="Calibri"/>
            </a:endParaRPr>
          </a:p>
        </p:txBody>
      </p:sp>
      <p:sp>
        <p:nvSpPr>
          <p:cNvPr id="29" name="TextBox 28">
            <a:extLst>
              <a:ext uri="{FF2B5EF4-FFF2-40B4-BE49-F238E27FC236}">
                <a16:creationId xmlns:a16="http://schemas.microsoft.com/office/drawing/2014/main" id="{DB30A493-D54B-52D8-697D-5A05A3D7A334}"/>
              </a:ext>
            </a:extLst>
          </p:cNvPr>
          <p:cNvSpPr txBox="1"/>
          <p:nvPr/>
        </p:nvSpPr>
        <p:spPr>
          <a:xfrm>
            <a:off x="6651443" y="4743518"/>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Cerillas en un recipiente impermeable</a:t>
            </a:r>
          </a:p>
        </p:txBody>
      </p:sp>
      <p:sp>
        <p:nvSpPr>
          <p:cNvPr id="30" name="TextBox 29">
            <a:extLst>
              <a:ext uri="{FF2B5EF4-FFF2-40B4-BE49-F238E27FC236}">
                <a16:creationId xmlns:a16="http://schemas.microsoft.com/office/drawing/2014/main" id="{47D763F6-774B-D8A1-362A-0AB4228BC2A3}"/>
              </a:ext>
            </a:extLst>
          </p:cNvPr>
          <p:cNvSpPr txBox="1"/>
          <p:nvPr/>
        </p:nvSpPr>
        <p:spPr>
          <a:xfrm>
            <a:off x="6651443" y="5053561"/>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Suministros femeninos, artículos de higiene personal y desinfectante de manos</a:t>
            </a:r>
          </a:p>
        </p:txBody>
      </p:sp>
      <p:sp>
        <p:nvSpPr>
          <p:cNvPr id="31" name="TextBox 30">
            <a:extLst>
              <a:ext uri="{FF2B5EF4-FFF2-40B4-BE49-F238E27FC236}">
                <a16:creationId xmlns:a16="http://schemas.microsoft.com/office/drawing/2014/main" id="{80D4AF1E-F733-E57A-2897-58E156319276}"/>
              </a:ext>
            </a:extLst>
          </p:cNvPr>
          <p:cNvSpPr txBox="1"/>
          <p:nvPr/>
        </p:nvSpPr>
        <p:spPr>
          <a:xfrm>
            <a:off x="6651443" y="5321807"/>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Kits de limpieza; vasos, platos y utensilios desechables; toallas de papel</a:t>
            </a:r>
          </a:p>
        </p:txBody>
      </p:sp>
      <p:sp>
        <p:nvSpPr>
          <p:cNvPr id="160" name="TextBox 159">
            <a:extLst>
              <a:ext uri="{FF2B5EF4-FFF2-40B4-BE49-F238E27FC236}">
                <a16:creationId xmlns:a16="http://schemas.microsoft.com/office/drawing/2014/main" id="{687B4671-93FB-4C2D-EBC0-6B3461E3C51E}"/>
              </a:ext>
            </a:extLst>
          </p:cNvPr>
          <p:cNvSpPr txBox="1"/>
          <p:nvPr/>
        </p:nvSpPr>
        <p:spPr>
          <a:xfrm>
            <a:off x="6677200" y="5620693"/>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n-US" sz="1050" dirty="0" err="1">
                <a:solidFill>
                  <a:schemeClr val="dk1"/>
                </a:solidFill>
                <a:latin typeface="Arial" panose="020B0604020202020204" pitchFamily="34" charset="0"/>
                <a:cs typeface="Arial" panose="020B0604020202020204" pitchFamily="34" charset="0"/>
                <a:sym typeface="Calibri"/>
              </a:rPr>
              <a:t>Papel</a:t>
            </a:r>
            <a:r>
              <a:rPr lang="en-US" sz="1050" dirty="0">
                <a:solidFill>
                  <a:schemeClr val="dk1"/>
                </a:solidFill>
                <a:latin typeface="Arial" panose="020B0604020202020204" pitchFamily="34" charset="0"/>
                <a:cs typeface="Arial" panose="020B0604020202020204" pitchFamily="34" charset="0"/>
                <a:sym typeface="Calibri"/>
              </a:rPr>
              <a:t> y </a:t>
            </a:r>
            <a:r>
              <a:rPr lang="en-US" sz="1050" dirty="0" err="1">
                <a:solidFill>
                  <a:schemeClr val="dk1"/>
                </a:solidFill>
                <a:latin typeface="Arial" panose="020B0604020202020204" pitchFamily="34" charset="0"/>
                <a:cs typeface="Arial" panose="020B0604020202020204" pitchFamily="34" charset="0"/>
                <a:sym typeface="Calibri"/>
              </a:rPr>
              <a:t>lápiz</a:t>
            </a:r>
            <a:endParaRPr lang="en-US" sz="1050" dirty="0">
              <a:solidFill>
                <a:schemeClr val="dk1"/>
              </a:solidFill>
              <a:latin typeface="Arial" panose="020B0604020202020204" pitchFamily="34" charset="0"/>
              <a:cs typeface="Arial" panose="020B0604020202020204" pitchFamily="34" charset="0"/>
              <a:sym typeface="Calibri"/>
            </a:endParaRPr>
          </a:p>
        </p:txBody>
      </p:sp>
      <p:sp>
        <p:nvSpPr>
          <p:cNvPr id="161" name="TextBox 160">
            <a:extLst>
              <a:ext uri="{FF2B5EF4-FFF2-40B4-BE49-F238E27FC236}">
                <a16:creationId xmlns:a16="http://schemas.microsoft.com/office/drawing/2014/main" id="{3E9F5572-E90A-33DD-7E5A-844F33601EA7}"/>
              </a:ext>
            </a:extLst>
          </p:cNvPr>
          <p:cNvSpPr txBox="1"/>
          <p:nvPr/>
        </p:nvSpPr>
        <p:spPr>
          <a:xfrm>
            <a:off x="6677200" y="5889458"/>
            <a:ext cx="5363762" cy="253916"/>
          </a:xfrm>
          <a:prstGeom prst="rect">
            <a:avLst/>
          </a:prstGeom>
          <a:solidFill>
            <a:schemeClr val="bg1"/>
          </a:solidFill>
        </p:spPr>
        <p:txBody>
          <a:bodyPr wrap="square">
            <a:spAutoFit/>
          </a:bodyPr>
          <a:lstStyle/>
          <a:p>
            <a:pPr marL="0" marR="0" lvl="0" indent="0" algn="l" rtl="0">
              <a:lnSpc>
                <a:spcPct val="100000"/>
              </a:lnSpc>
              <a:spcBef>
                <a:spcPts val="0"/>
              </a:spcBef>
              <a:spcAft>
                <a:spcPts val="0"/>
              </a:spcAft>
              <a:buClr>
                <a:srgbClr val="000000"/>
              </a:buClr>
              <a:buSzPts val="1200"/>
              <a:buFont typeface="Arial"/>
              <a:buNone/>
            </a:pPr>
            <a:r>
              <a:rPr lang="es-ES" sz="1050" dirty="0">
                <a:solidFill>
                  <a:schemeClr val="dk1"/>
                </a:solidFill>
                <a:latin typeface="Arial" panose="020B0604020202020204" pitchFamily="34" charset="0"/>
                <a:cs typeface="Arial" panose="020B0604020202020204" pitchFamily="34" charset="0"/>
                <a:sym typeface="Calibri"/>
              </a:rPr>
              <a:t>Libros, juegos, rompecabezas u otras actividades para niños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p:nvPr/>
        </p:nvSpPr>
        <p:spPr>
          <a:xfrm>
            <a:off x="6314190" y="252663"/>
            <a:ext cx="4397960" cy="1325218"/>
          </a:xfrm>
          <a:prstGeom prst="rect">
            <a:avLst/>
          </a:prstGeom>
          <a:noFill/>
          <a:ln>
            <a:noFill/>
          </a:ln>
        </p:spPr>
        <p:txBody>
          <a:bodyPr spcFirstLastPara="1" wrap="square" lIns="91400" tIns="45700" rIns="91400" bIns="45700" anchor="ctr" anchorCtr="0">
            <a:normAutofit/>
          </a:bodyPr>
          <a:lstStyle/>
          <a:p>
            <a:pPr marL="0" marR="0" lvl="0" indent="0" algn="l" rtl="0">
              <a:lnSpc>
                <a:spcPct val="80000"/>
              </a:lnSpc>
              <a:spcBef>
                <a:spcPts val="0"/>
              </a:spcBef>
              <a:spcAft>
                <a:spcPts val="0"/>
              </a:spcAft>
              <a:buClr>
                <a:srgbClr val="2F5496"/>
              </a:buClr>
              <a:buSzPts val="4400"/>
              <a:buFont typeface="Calibri"/>
              <a:buNone/>
            </a:pPr>
            <a:r>
              <a:rPr lang="en-US" sz="4400" b="1" i="0" u="none" strike="noStrike" cap="none" dirty="0" err="1">
                <a:solidFill>
                  <a:srgbClr val="0082B3"/>
                </a:solidFill>
                <a:latin typeface="Franklin Gothic Medium" panose="020B0603020102020204" pitchFamily="34" charset="0"/>
                <a:ea typeface="Calibri"/>
                <a:cs typeface="Calibri"/>
                <a:sym typeface="Calibri"/>
              </a:rPr>
              <a:t>Comunicación</a:t>
            </a:r>
            <a:endParaRPr sz="4400" b="1" i="0" u="none" strike="noStrike" cap="none" dirty="0">
              <a:solidFill>
                <a:srgbClr val="0082B3"/>
              </a:solidFill>
              <a:latin typeface="Franklin Gothic Medium" panose="020B0603020102020204" pitchFamily="34" charset="0"/>
              <a:ea typeface="Calibri"/>
              <a:cs typeface="Calibri"/>
              <a:sym typeface="Calibri"/>
            </a:endParaRPr>
          </a:p>
        </p:txBody>
      </p:sp>
      <p:pic>
        <p:nvPicPr>
          <p:cNvPr id="186" name="Google Shape;186;p9"/>
          <p:cNvPicPr preferRelativeResize="0"/>
          <p:nvPr/>
        </p:nvPicPr>
        <p:blipFill rotWithShape="1">
          <a:blip r:embed="rId3">
            <a:alphaModFix/>
          </a:blip>
          <a:srcRect t="29518"/>
          <a:stretch/>
        </p:blipFill>
        <p:spPr>
          <a:xfrm>
            <a:off x="1265715" y="754601"/>
            <a:ext cx="3111284" cy="874669"/>
          </a:xfrm>
          <a:prstGeom prst="rect">
            <a:avLst/>
          </a:prstGeom>
          <a:noFill/>
          <a:ln>
            <a:noFill/>
          </a:ln>
        </p:spPr>
      </p:pic>
      <p:sp>
        <p:nvSpPr>
          <p:cNvPr id="187" name="Google Shape;187;p9"/>
          <p:cNvSpPr/>
          <p:nvPr/>
        </p:nvSpPr>
        <p:spPr>
          <a:xfrm>
            <a:off x="5565757" y="1388265"/>
            <a:ext cx="6167455" cy="2196168"/>
          </a:xfrm>
          <a:prstGeom prst="rect">
            <a:avLst/>
          </a:prstGeom>
          <a:noFill/>
          <a:ln>
            <a:noFill/>
          </a:ln>
        </p:spPr>
        <p:txBody>
          <a:bodyPr spcFirstLastPara="1" wrap="square" lIns="91400" tIns="45700" rIns="91400" bIns="45700" anchor="t" anchorCtr="0">
            <a:normAutofit/>
          </a:bodyPr>
          <a:lstStyle/>
          <a:p>
            <a:pPr marL="388620" marR="0" lvl="0" indent="-342900" algn="l" rtl="0">
              <a:lnSpc>
                <a:spcPct val="70000"/>
              </a:lnSpc>
              <a:spcBef>
                <a:spcPts val="0"/>
              </a:spcBef>
              <a:spcAft>
                <a:spcPts val="0"/>
              </a:spcAft>
              <a:buClr>
                <a:srgbClr val="595959"/>
              </a:buClr>
              <a:buSzPts val="1920"/>
              <a:buFont typeface="Arial" panose="020B0604020202020204" pitchFamily="34" charset="0"/>
              <a:buChar char="•"/>
            </a:pPr>
            <a:r>
              <a:rPr lang="es-ES" sz="2400" b="0" i="0" u="none" strike="noStrike" cap="none" dirty="0">
                <a:solidFill>
                  <a:srgbClr val="595959"/>
                </a:solidFill>
                <a:latin typeface="Franklin Gothic Medium" panose="020B0603020102020204" pitchFamily="34" charset="0"/>
                <a:ea typeface="Calibri"/>
                <a:cs typeface="Calibri"/>
                <a:sym typeface="Calibri"/>
              </a:rPr>
              <a:t>Cuando una emergencia amenaza vidas, es fundamental que podamos comunicarnos con usted. </a:t>
            </a:r>
          </a:p>
          <a:p>
            <a:pPr marL="45720" marR="0" lvl="0" indent="0" algn="l" rtl="0">
              <a:lnSpc>
                <a:spcPct val="70000"/>
              </a:lnSpc>
              <a:spcBef>
                <a:spcPts val="0"/>
              </a:spcBef>
              <a:spcAft>
                <a:spcPts val="0"/>
              </a:spcAft>
              <a:buClr>
                <a:srgbClr val="595959"/>
              </a:buClr>
              <a:buSzPts val="1920"/>
              <a:buFont typeface="Arial"/>
              <a:buNone/>
            </a:pPr>
            <a:endParaRPr lang="es-ES" sz="2400" dirty="0">
              <a:solidFill>
                <a:srgbClr val="595959"/>
              </a:solidFill>
              <a:latin typeface="Franklin Gothic Medium" panose="020B0603020102020204" pitchFamily="34" charset="0"/>
              <a:ea typeface="Calibri"/>
              <a:cs typeface="Calibri"/>
              <a:sym typeface="Calibri"/>
            </a:endParaRPr>
          </a:p>
          <a:p>
            <a:pPr marL="388620" marR="0" lvl="0" indent="-342900" algn="l" rtl="0">
              <a:lnSpc>
                <a:spcPct val="70000"/>
              </a:lnSpc>
              <a:spcBef>
                <a:spcPts val="0"/>
              </a:spcBef>
              <a:spcAft>
                <a:spcPts val="0"/>
              </a:spcAft>
              <a:buClr>
                <a:srgbClr val="595959"/>
              </a:buClr>
              <a:buSzPts val="1920"/>
              <a:buFont typeface="Arial" panose="020B0604020202020204" pitchFamily="34" charset="0"/>
              <a:buChar char="•"/>
            </a:pPr>
            <a:r>
              <a:rPr lang="es-ES" sz="2400" b="0" i="0" u="none" strike="noStrike" cap="none" dirty="0">
                <a:solidFill>
                  <a:srgbClr val="595959"/>
                </a:solidFill>
                <a:latin typeface="Franklin Gothic Medium" panose="020B0603020102020204" pitchFamily="34" charset="0"/>
                <a:ea typeface="Calibri"/>
                <a:cs typeface="Calibri"/>
                <a:sym typeface="Calibri"/>
              </a:rPr>
              <a:t>Alameda County </a:t>
            </a:r>
            <a:r>
              <a:rPr lang="es-ES" sz="2400" b="0" i="0" u="none" strike="noStrike" cap="none" dirty="0" err="1">
                <a:solidFill>
                  <a:srgbClr val="595959"/>
                </a:solidFill>
                <a:latin typeface="Franklin Gothic Medium" panose="020B0603020102020204" pitchFamily="34" charset="0"/>
                <a:ea typeface="Calibri"/>
                <a:cs typeface="Calibri"/>
                <a:sym typeface="Calibri"/>
              </a:rPr>
              <a:t>Alert</a:t>
            </a:r>
            <a:r>
              <a:rPr lang="es-ES" sz="2400" b="0" i="0" u="none" strike="noStrike" cap="none" dirty="0">
                <a:solidFill>
                  <a:srgbClr val="595959"/>
                </a:solidFill>
                <a:latin typeface="Franklin Gothic Medium" panose="020B0603020102020204" pitchFamily="34" charset="0"/>
                <a:ea typeface="Calibri"/>
                <a:cs typeface="Calibri"/>
                <a:sym typeface="Calibri"/>
              </a:rPr>
              <a:t> (AC </a:t>
            </a:r>
            <a:r>
              <a:rPr lang="es-ES" sz="2400" b="0" i="0" u="none" strike="noStrike" cap="none" dirty="0" err="1">
                <a:solidFill>
                  <a:srgbClr val="595959"/>
                </a:solidFill>
                <a:latin typeface="Franklin Gothic Medium" panose="020B0603020102020204" pitchFamily="34" charset="0"/>
                <a:ea typeface="Calibri"/>
                <a:cs typeface="Calibri"/>
                <a:sym typeface="Calibri"/>
              </a:rPr>
              <a:t>Alert</a:t>
            </a:r>
            <a:r>
              <a:rPr lang="es-ES" sz="2400" b="0" i="0" u="none" strike="noStrike" cap="none" dirty="0">
                <a:solidFill>
                  <a:srgbClr val="595959"/>
                </a:solidFill>
                <a:latin typeface="Franklin Gothic Medium" panose="020B0603020102020204" pitchFamily="34" charset="0"/>
                <a:ea typeface="Calibri"/>
                <a:cs typeface="Calibri"/>
                <a:sym typeface="Calibri"/>
              </a:rPr>
              <a:t>) le envía mensajes de emergencia al dispositivo que elija para eventos en el Condado de Alameda.</a:t>
            </a:r>
            <a:endParaRPr sz="2400" b="0" i="0" u="none" strike="noStrike" cap="none" dirty="0">
              <a:solidFill>
                <a:srgbClr val="595959"/>
              </a:solidFill>
              <a:latin typeface="Franklin Gothic Medium" panose="020B0603020102020204" pitchFamily="34" charset="0"/>
              <a:ea typeface="Calibri"/>
              <a:cs typeface="Calibri"/>
              <a:sym typeface="Calibri"/>
            </a:endParaRPr>
          </a:p>
        </p:txBody>
      </p:sp>
      <p:pic>
        <p:nvPicPr>
          <p:cNvPr id="188" name="Google Shape;188;p9"/>
          <p:cNvPicPr preferRelativeResize="0"/>
          <p:nvPr/>
        </p:nvPicPr>
        <p:blipFill rotWithShape="1">
          <a:blip r:embed="rId4">
            <a:alphaModFix/>
          </a:blip>
          <a:srcRect r="-474" b="24541"/>
          <a:stretch/>
        </p:blipFill>
        <p:spPr>
          <a:xfrm>
            <a:off x="1057488" y="3010376"/>
            <a:ext cx="3069050" cy="2965750"/>
          </a:xfrm>
          <a:prstGeom prst="rect">
            <a:avLst/>
          </a:prstGeom>
          <a:noFill/>
          <a:ln>
            <a:noFill/>
          </a:ln>
        </p:spPr>
      </p:pic>
      <p:sp>
        <p:nvSpPr>
          <p:cNvPr id="189" name="Google Shape;189;p9"/>
          <p:cNvSpPr txBox="1"/>
          <p:nvPr/>
        </p:nvSpPr>
        <p:spPr>
          <a:xfrm>
            <a:off x="1057488" y="2041502"/>
            <a:ext cx="435731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000" b="0" i="0" u="none" strike="noStrike" cap="none" dirty="0" err="1">
                <a:solidFill>
                  <a:schemeClr val="dk1"/>
                </a:solidFill>
                <a:latin typeface="Franklin Gothic Medium" panose="020B0603020102020204" pitchFamily="34" charset="0"/>
                <a:ea typeface="Calibri"/>
                <a:cs typeface="Calibri"/>
                <a:sym typeface="Calibri"/>
              </a:rPr>
              <a:t>Inscríbase</a:t>
            </a:r>
            <a:r>
              <a:rPr lang="en-US" sz="3000" b="0" i="0" u="none" strike="noStrike" cap="none" dirty="0">
                <a:solidFill>
                  <a:schemeClr val="dk1"/>
                </a:solidFill>
                <a:latin typeface="Franklin Gothic Medium" panose="020B0603020102020204" pitchFamily="34" charset="0"/>
                <a:ea typeface="Calibri"/>
                <a:cs typeface="Calibri"/>
                <a:sym typeface="Calibri"/>
              </a:rPr>
              <a:t> </a:t>
            </a:r>
            <a:r>
              <a:rPr lang="en-US" sz="3000" b="0" i="0" u="none" strike="noStrike" cap="none" dirty="0" err="1">
                <a:solidFill>
                  <a:schemeClr val="dk1"/>
                </a:solidFill>
                <a:latin typeface="Franklin Gothic Medium" panose="020B0603020102020204" pitchFamily="34" charset="0"/>
                <a:ea typeface="Calibri"/>
                <a:cs typeface="Calibri"/>
                <a:sym typeface="Calibri"/>
              </a:rPr>
              <a:t>en</a:t>
            </a:r>
            <a:r>
              <a:rPr lang="en-US" sz="3000" b="0" i="0" u="none" strike="noStrike" cap="none" dirty="0">
                <a:solidFill>
                  <a:schemeClr val="dk1"/>
                </a:solidFill>
                <a:latin typeface="Franklin Gothic Medium" panose="020B0603020102020204" pitchFamily="34" charset="0"/>
                <a:ea typeface="Calibri"/>
                <a:cs typeface="Calibri"/>
                <a:sym typeface="Calibri"/>
              </a:rPr>
              <a:t> ACAlert.org</a:t>
            </a:r>
            <a:endParaRPr sz="3000" b="0" i="0" u="none" strike="noStrike" cap="none" dirty="0">
              <a:solidFill>
                <a:schemeClr val="dk1"/>
              </a:solidFill>
              <a:latin typeface="Franklin Gothic Medium" panose="020B0603020102020204" pitchFamily="34" charset="0"/>
              <a:ea typeface="Calibri"/>
              <a:cs typeface="Calibri"/>
              <a:sym typeface="Calibri"/>
            </a:endParaRPr>
          </a:p>
        </p:txBody>
      </p:sp>
      <p:pic>
        <p:nvPicPr>
          <p:cNvPr id="190" name="Google Shape;190;p9"/>
          <p:cNvPicPr preferRelativeResize="0"/>
          <p:nvPr/>
        </p:nvPicPr>
        <p:blipFill rotWithShape="1">
          <a:blip r:embed="rId5">
            <a:alphaModFix/>
          </a:blip>
          <a:srcRect/>
          <a:stretch/>
        </p:blipFill>
        <p:spPr>
          <a:xfrm>
            <a:off x="5568745" y="3580295"/>
            <a:ext cx="6119868" cy="2927093"/>
          </a:xfrm>
          <a:prstGeom prst="rect">
            <a:avLst/>
          </a:prstGeom>
          <a:noFill/>
          <a:ln>
            <a:noFill/>
          </a:ln>
        </p:spPr>
      </p:pic>
      <p:sp>
        <p:nvSpPr>
          <p:cNvPr id="191" name="Google Shape;191;p9"/>
          <p:cNvSpPr txBox="1"/>
          <p:nvPr/>
        </p:nvSpPr>
        <p:spPr>
          <a:xfrm>
            <a:off x="5732378" y="5922211"/>
            <a:ext cx="1580148"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Teléfonos particulares </a:t>
            </a:r>
            <a:endParaRPr sz="12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y profesionales</a:t>
            </a:r>
            <a:endParaRPr sz="1200" b="0" i="0" u="none" strike="noStrike" cap="none">
              <a:solidFill>
                <a:schemeClr val="lt1"/>
              </a:solidFill>
              <a:latin typeface="Calibri"/>
              <a:ea typeface="Calibri"/>
              <a:cs typeface="Calibri"/>
              <a:sym typeface="Calibri"/>
            </a:endParaRPr>
          </a:p>
        </p:txBody>
      </p:sp>
      <p:sp>
        <p:nvSpPr>
          <p:cNvPr id="192" name="Google Shape;192;p9"/>
          <p:cNvSpPr txBox="1"/>
          <p:nvPr/>
        </p:nvSpPr>
        <p:spPr>
          <a:xfrm>
            <a:off x="6467640" y="4906211"/>
            <a:ext cx="791411" cy="276999"/>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Celulares</a:t>
            </a:r>
            <a:endParaRPr sz="1800" b="0" i="0" u="none" strike="noStrike" cap="none">
              <a:solidFill>
                <a:schemeClr val="dk1"/>
              </a:solidFill>
              <a:latin typeface="Calibri"/>
              <a:ea typeface="Calibri"/>
              <a:cs typeface="Calibri"/>
              <a:sym typeface="Calibri"/>
            </a:endParaRPr>
          </a:p>
        </p:txBody>
      </p:sp>
      <p:sp>
        <p:nvSpPr>
          <p:cNvPr id="193" name="Google Shape;193;p9"/>
          <p:cNvSpPr txBox="1"/>
          <p:nvPr/>
        </p:nvSpPr>
        <p:spPr>
          <a:xfrm>
            <a:off x="7940186" y="4672643"/>
            <a:ext cx="1419728"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err="1">
                <a:solidFill>
                  <a:schemeClr val="lt1"/>
                </a:solidFill>
                <a:latin typeface="Calibri"/>
                <a:ea typeface="Calibri"/>
                <a:cs typeface="Calibri"/>
                <a:sym typeface="Calibri"/>
              </a:rPr>
              <a:t>Correo</a:t>
            </a:r>
            <a:r>
              <a:rPr lang="en-US" sz="1200" b="0" i="0" u="none" strike="noStrike" cap="none" dirty="0">
                <a:solidFill>
                  <a:schemeClr val="lt1"/>
                </a:solidFill>
                <a:latin typeface="Calibri"/>
                <a:ea typeface="Calibri"/>
                <a:cs typeface="Calibri"/>
                <a:sym typeface="Calibri"/>
              </a:rPr>
              <a:t> </a:t>
            </a:r>
            <a:r>
              <a:rPr lang="en-US" sz="1200" b="0" i="0" u="none" strike="noStrike" cap="none" dirty="0" err="1">
                <a:solidFill>
                  <a:schemeClr val="lt1"/>
                </a:solidFill>
                <a:latin typeface="Calibri"/>
                <a:ea typeface="Calibri"/>
                <a:cs typeface="Calibri"/>
                <a:sym typeface="Calibri"/>
              </a:rPr>
              <a:t>electrónico</a:t>
            </a:r>
            <a:r>
              <a:rPr lang="en-US" sz="1200" b="0" i="0" u="none" strike="noStrike" cap="none" dirty="0">
                <a:solidFill>
                  <a:schemeClr val="lt1"/>
                </a:solidFill>
                <a:latin typeface="Calibri"/>
                <a:ea typeface="Calibri"/>
                <a:cs typeface="Calibri"/>
                <a:sym typeface="Calibri"/>
              </a:rPr>
              <a:t> y </a:t>
            </a:r>
            <a:r>
              <a:rPr lang="en-US" sz="1200" b="0" i="0" u="none" strike="noStrike" cap="none" dirty="0" err="1">
                <a:solidFill>
                  <a:schemeClr val="lt1"/>
                </a:solidFill>
                <a:latin typeface="Calibri"/>
                <a:ea typeface="Calibri"/>
                <a:cs typeface="Calibri"/>
                <a:sym typeface="Calibri"/>
              </a:rPr>
              <a:t>mensajes</a:t>
            </a:r>
            <a:r>
              <a:rPr lang="en-US" sz="1200" b="0" i="0" u="none" strike="noStrike" cap="none" dirty="0">
                <a:solidFill>
                  <a:schemeClr val="lt1"/>
                </a:solidFill>
                <a:latin typeface="Calibri"/>
                <a:ea typeface="Calibri"/>
                <a:cs typeface="Calibri"/>
                <a:sym typeface="Calibri"/>
              </a:rPr>
              <a:t> de </a:t>
            </a:r>
            <a:r>
              <a:rPr lang="en-US" sz="1200" b="0" i="0" u="none" strike="noStrike" cap="none" dirty="0" err="1">
                <a:solidFill>
                  <a:schemeClr val="lt1"/>
                </a:solidFill>
                <a:latin typeface="Calibri"/>
                <a:ea typeface="Calibri"/>
                <a:cs typeface="Calibri"/>
                <a:sym typeface="Calibri"/>
              </a:rPr>
              <a:t>texto</a:t>
            </a:r>
            <a:endParaRPr sz="1800" b="0" i="0" u="none" strike="noStrike" cap="none" dirty="0">
              <a:solidFill>
                <a:schemeClr val="lt1"/>
              </a:solidFill>
              <a:latin typeface="Calibri"/>
              <a:ea typeface="Calibri"/>
              <a:cs typeface="Calibri"/>
              <a:sym typeface="Calibri"/>
            </a:endParaRPr>
          </a:p>
        </p:txBody>
      </p:sp>
      <p:sp>
        <p:nvSpPr>
          <p:cNvPr id="194" name="Google Shape;194;p9"/>
          <p:cNvSpPr txBox="1"/>
          <p:nvPr/>
        </p:nvSpPr>
        <p:spPr>
          <a:xfrm>
            <a:off x="10143955" y="4531895"/>
            <a:ext cx="1219200" cy="276999"/>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Redes sociales</a:t>
            </a:r>
            <a:endParaRPr sz="1800" b="0" i="0" u="none" strike="noStrike" cap="none">
              <a:solidFill>
                <a:schemeClr val="lt1"/>
              </a:solidFill>
              <a:latin typeface="Calibri"/>
              <a:ea typeface="Calibri"/>
              <a:cs typeface="Calibri"/>
              <a:sym typeface="Calibri"/>
            </a:endParaRPr>
          </a:p>
        </p:txBody>
      </p:sp>
      <p:sp>
        <p:nvSpPr>
          <p:cNvPr id="195" name="Google Shape;195;p9"/>
          <p:cNvSpPr txBox="1"/>
          <p:nvPr/>
        </p:nvSpPr>
        <p:spPr>
          <a:xfrm>
            <a:off x="10063745" y="6042527"/>
            <a:ext cx="1459833" cy="461665"/>
          </a:xfrm>
          <a:prstGeom prst="rect">
            <a:avLst/>
          </a:prstGeom>
          <a:solidFill>
            <a:srgbClr val="2828C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Torres de celulares - Alertas WEA</a:t>
            </a:r>
            <a:endParaRPr sz="1800" b="0" i="0" u="none" strike="noStrike" cap="none">
              <a:solidFill>
                <a:schemeClr val="lt1"/>
              </a:solidFill>
              <a:latin typeface="Calibri"/>
              <a:ea typeface="Calibri"/>
              <a:cs typeface="Calibri"/>
              <a:sym typeface="Calibri"/>
            </a:endParaRPr>
          </a:p>
        </p:txBody>
      </p:sp>
      <p:sp>
        <p:nvSpPr>
          <p:cNvPr id="196" name="Google Shape;196;p9"/>
          <p:cNvSpPr txBox="1"/>
          <p:nvPr/>
        </p:nvSpPr>
        <p:spPr>
          <a:xfrm>
            <a:off x="1892150" y="5833725"/>
            <a:ext cx="1627500" cy="2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código QR</a:t>
            </a:r>
            <a:endParaRPr sz="1600">
              <a:solidFill>
                <a:schemeClr val="dk1"/>
              </a:solidFill>
              <a:latin typeface="Calibri"/>
              <a:ea typeface="Calibri"/>
              <a:cs typeface="Calibri"/>
              <a:sym typeface="Calibri"/>
            </a:endParaRPr>
          </a:p>
        </p:txBody>
      </p:sp>
      <p:pic>
        <p:nvPicPr>
          <p:cNvPr id="2" name="Imagen 1">
            <a:extLst>
              <a:ext uri="{FF2B5EF4-FFF2-40B4-BE49-F238E27FC236}">
                <a16:creationId xmlns:a16="http://schemas.microsoft.com/office/drawing/2014/main" id="{C22B730F-B599-4C14-8884-E50CA5A6B41E}"/>
              </a:ext>
            </a:extLst>
          </p:cNvPr>
          <p:cNvPicPr>
            <a:picLocks noChangeAspect="1"/>
          </p:cNvPicPr>
          <p:nvPr/>
        </p:nvPicPr>
        <p:blipFill>
          <a:blip r:embed="rId6"/>
          <a:stretch>
            <a:fillRect/>
          </a:stretch>
        </p:blipFill>
        <p:spPr>
          <a:xfrm>
            <a:off x="333462" y="2381898"/>
            <a:ext cx="573074" cy="132904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1AEB2F5110F045B6A56210291F20AC" ma:contentTypeVersion="15" ma:contentTypeDescription="Create a new document." ma:contentTypeScope="" ma:versionID="16f7cb53bcab0f186243d67954d34a1d">
  <xsd:schema xmlns:xsd="http://www.w3.org/2001/XMLSchema" xmlns:xs="http://www.w3.org/2001/XMLSchema" xmlns:p="http://schemas.microsoft.com/office/2006/metadata/properties" xmlns:ns2="a6b0730c-5f9b-43ea-a718-0a567585f918" xmlns:ns3="088fa7b8-d243-4500-bbf0-b0ff1cdc8b07" targetNamespace="http://schemas.microsoft.com/office/2006/metadata/properties" ma:root="true" ma:fieldsID="0b8dcc87c1846cd8cf1b6018ffd534b9" ns2:_="" ns3:_="">
    <xsd:import namespace="a6b0730c-5f9b-43ea-a718-0a567585f918"/>
    <xsd:import namespace="088fa7b8-d243-4500-bbf0-b0ff1cdc8b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0730c-5f9b-43ea-a718-0a567585f9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ba768e1-e37c-44f3-9d03-8a3134f74187}" ma:internalName="TaxCatchAll" ma:showField="CatchAllData" ma:web="a6b0730c-5f9b-43ea-a718-0a567585f9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8fa7b8-d243-4500-bbf0-b0ff1cdc8b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cf1616f-5b20-48e5-a899-80400b3cafd4"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F1D9D7-0B81-437C-BB57-844A56734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0730c-5f9b-43ea-a718-0a567585f918"/>
    <ds:schemaRef ds:uri="088fa7b8-d243-4500-bbf0-b0ff1cdc8b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543EC5-B011-45F2-B0CA-7157AF805E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12410</TotalTime>
  <Words>6251</Words>
  <Application>Microsoft Office PowerPoint</Application>
  <PresentationFormat>Widescreen</PresentationFormat>
  <Paragraphs>572</Paragraphs>
  <Slides>34</Slides>
  <Notes>33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Franklin Gothic Medium Cond</vt:lpstr>
      <vt:lpstr>Wingdings</vt:lpstr>
      <vt:lpstr>Libre Franklin</vt:lpstr>
      <vt:lpstr>Segoe UI</vt:lpstr>
      <vt:lpstr>Calibri</vt:lpstr>
      <vt:lpstr>Libre Franklin Medium</vt:lpstr>
      <vt:lpstr>Arial,Sans-Serif</vt:lpstr>
      <vt:lpstr>Franklin Gothic Medium</vt:lpstr>
      <vt:lpstr>Roboto</vt:lpstr>
      <vt:lpstr>Aptos</vt:lpstr>
      <vt:lpstr>Arial</vt:lpstr>
      <vt:lpstr>Franklin Gothic</vt:lpstr>
      <vt:lpstr>Times New Roman</vt:lpstr>
      <vt:lpstr>office theme</vt:lpstr>
      <vt:lpstr>PowerPoint Presentation</vt:lpstr>
      <vt:lpstr>Sobre nosotros</vt:lpstr>
      <vt:lpstr>PowerPoint Presentation</vt:lpstr>
      <vt:lpstr>PowerPoint Presentation</vt:lpstr>
      <vt:lpstr>¿A la salud de quién afecta?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Contactos de emergencia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Kann, Grace, GSA - Sustainability</dc:creator>
  <cp:lastModifiedBy>Kann, Grace GSA - Sustainability</cp:lastModifiedBy>
  <cp:revision>119</cp:revision>
  <dcterms:created xsi:type="dcterms:W3CDTF">2023-10-26T00:32:24Z</dcterms:created>
  <dcterms:modified xsi:type="dcterms:W3CDTF">2024-09-05T18:45:13Z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0x01010092AC9EAE5B4EBE4D9A0C0ED11B61F8FB</vt:lpwstr>
  </property>
</Properties>
</file>